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0" r:id="rId1"/>
  </p:sldMasterIdLst>
  <p:notesMasterIdLst>
    <p:notesMasterId r:id="rId36"/>
  </p:notesMasterIdLst>
  <p:handoutMasterIdLst>
    <p:handoutMasterId r:id="rId37"/>
  </p:handoutMasterIdLst>
  <p:sldIdLst>
    <p:sldId id="748" r:id="rId2"/>
    <p:sldId id="650" r:id="rId3"/>
    <p:sldId id="672" r:id="rId4"/>
    <p:sldId id="739" r:id="rId5"/>
    <p:sldId id="655" r:id="rId6"/>
    <p:sldId id="656" r:id="rId7"/>
    <p:sldId id="275" r:id="rId8"/>
    <p:sldId id="448" r:id="rId9"/>
    <p:sldId id="657" r:id="rId10"/>
    <p:sldId id="701" r:id="rId11"/>
    <p:sldId id="702" r:id="rId12"/>
    <p:sldId id="673" r:id="rId13"/>
    <p:sldId id="265" r:id="rId14"/>
    <p:sldId id="630" r:id="rId15"/>
    <p:sldId id="747" r:id="rId16"/>
    <p:sldId id="266" r:id="rId17"/>
    <p:sldId id="267" r:id="rId18"/>
    <p:sldId id="651" r:id="rId19"/>
    <p:sldId id="670" r:id="rId20"/>
    <p:sldId id="740" r:id="rId21"/>
    <p:sldId id="741" r:id="rId22"/>
    <p:sldId id="742" r:id="rId23"/>
    <p:sldId id="269" r:id="rId24"/>
    <p:sldId id="653" r:id="rId25"/>
    <p:sldId id="641" r:id="rId26"/>
    <p:sldId id="744" r:id="rId27"/>
    <p:sldId id="745" r:id="rId28"/>
    <p:sldId id="746" r:id="rId29"/>
    <p:sldId id="642" r:id="rId30"/>
    <p:sldId id="649" r:id="rId31"/>
    <p:sldId id="676" r:id="rId32"/>
    <p:sldId id="669" r:id="rId33"/>
    <p:sldId id="667" r:id="rId34"/>
    <p:sldId id="447" r:id="rId35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0066"/>
    <a:srgbClr val="FF5050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4698" autoAdjust="0"/>
  </p:normalViewPr>
  <p:slideViewPr>
    <p:cSldViewPr>
      <p:cViewPr>
        <p:scale>
          <a:sx n="70" d="100"/>
          <a:sy n="70" d="100"/>
        </p:scale>
        <p:origin x="-130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fil-P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94043EA-6134-4B9B-8798-21947C47EEF4}" type="datetimeFigureOut">
              <a:rPr lang="fil-PH" smtClean="0"/>
              <a:pPr/>
              <a:t>3/14/2015</a:t>
            </a:fld>
            <a:endParaRPr lang="fil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fil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AAF63B0-AA37-4946-99E8-B3E16F5B37CB}" type="slidenum">
              <a:rPr lang="fil-PH" smtClean="0"/>
              <a:pPr/>
              <a:t>‹#›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3911996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290D4F2-2EC5-4F99-93BB-766804524DCA}" type="datetimeFigureOut">
              <a:rPr lang="en-US" smtClean="0"/>
              <a:pPr/>
              <a:t>3/14/2015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B035B42-C1C2-4529-A162-5C19156B4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1341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500">
                <a:solidFill>
                  <a:schemeClr val="tx1"/>
                </a:solidFill>
                <a:latin typeface="Arial Narrow" pitchFamily="34" charset="0"/>
              </a:defRPr>
            </a:lvl1pPr>
            <a:lvl2pPr marL="765535" indent="-294437" eaLnBrk="0" hangingPunct="0">
              <a:defRPr sz="2500">
                <a:solidFill>
                  <a:schemeClr val="tx1"/>
                </a:solidFill>
                <a:latin typeface="Arial Narrow" pitchFamily="34" charset="0"/>
              </a:defRPr>
            </a:lvl2pPr>
            <a:lvl3pPr marL="1177747" indent="-235550" eaLnBrk="0" hangingPunct="0">
              <a:defRPr sz="2500">
                <a:solidFill>
                  <a:schemeClr val="tx1"/>
                </a:solidFill>
                <a:latin typeface="Arial Narrow" pitchFamily="34" charset="0"/>
              </a:defRPr>
            </a:lvl3pPr>
            <a:lvl4pPr marL="1648846" indent="-235550" eaLnBrk="0" hangingPunct="0">
              <a:defRPr sz="2500">
                <a:solidFill>
                  <a:schemeClr val="tx1"/>
                </a:solidFill>
                <a:latin typeface="Arial Narrow" pitchFamily="34" charset="0"/>
              </a:defRPr>
            </a:lvl4pPr>
            <a:lvl5pPr marL="2119945" indent="-235550" eaLnBrk="0" hangingPunct="0">
              <a:defRPr sz="2500">
                <a:solidFill>
                  <a:schemeClr val="tx1"/>
                </a:solidFill>
                <a:latin typeface="Arial Narrow" pitchFamily="34" charset="0"/>
              </a:defRPr>
            </a:lvl5pPr>
            <a:lvl6pPr marL="2591044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Narrow" pitchFamily="34" charset="0"/>
              </a:defRPr>
            </a:lvl6pPr>
            <a:lvl7pPr marL="306214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Narrow" pitchFamily="34" charset="0"/>
              </a:defRPr>
            </a:lvl7pPr>
            <a:lvl8pPr marL="3533241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Narrow" pitchFamily="34" charset="0"/>
              </a:defRPr>
            </a:lvl8pPr>
            <a:lvl9pPr marL="4004341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3C64B3C6-CC51-4261-8DB3-DFA2857965B5}" type="slidenum">
              <a:rPr lang="en-AU" altLang="en-US" sz="1200">
                <a:latin typeface="Times New Roman" pitchFamily="18" charset="0"/>
              </a:rPr>
              <a:pPr eaLnBrk="1" hangingPunct="1"/>
              <a:t>17</a:t>
            </a:fld>
            <a:endParaRPr lang="en-AU" altLang="en-US" sz="120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997" y="4459527"/>
            <a:ext cx="5208482" cy="422481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4210" tIns="47106" rIns="94210" bIns="47106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l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l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3C09-592D-49A1-91E0-33F54DB8C7C6}" type="datetimeFigureOut">
              <a:rPr lang="en-US" smtClean="0"/>
              <a:pPr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F196-F793-4EBC-9E4C-B6D3FAF87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928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l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l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3C09-592D-49A1-91E0-33F54DB8C7C6}" type="datetimeFigureOut">
              <a:rPr lang="en-US" smtClean="0"/>
              <a:pPr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F196-F793-4EBC-9E4C-B6D3FAF87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32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l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l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3C09-592D-49A1-91E0-33F54DB8C7C6}" type="datetimeFigureOut">
              <a:rPr lang="en-US" smtClean="0"/>
              <a:pPr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F196-F793-4EBC-9E4C-B6D3FAF87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852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l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l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3C09-592D-49A1-91E0-33F54DB8C7C6}" type="datetimeFigureOut">
              <a:rPr lang="en-US" smtClean="0"/>
              <a:pPr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F196-F793-4EBC-9E4C-B6D3FAF87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869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l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3C09-592D-49A1-91E0-33F54DB8C7C6}" type="datetimeFigureOut">
              <a:rPr lang="en-US" smtClean="0"/>
              <a:pPr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F196-F793-4EBC-9E4C-B6D3FAF87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6452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l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l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l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3C09-592D-49A1-91E0-33F54DB8C7C6}" type="datetimeFigureOut">
              <a:rPr lang="en-US" smtClean="0"/>
              <a:pPr/>
              <a:t>3/14/2015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F196-F793-4EBC-9E4C-B6D3FAF87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519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l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l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l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3C09-592D-49A1-91E0-33F54DB8C7C6}" type="datetimeFigureOut">
              <a:rPr lang="en-US" smtClean="0"/>
              <a:pPr/>
              <a:t>3/14/2015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F196-F793-4EBC-9E4C-B6D3FAF87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205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l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3C09-592D-49A1-91E0-33F54DB8C7C6}" type="datetimeFigureOut">
              <a:rPr lang="en-US" smtClean="0"/>
              <a:pPr/>
              <a:t>3/14/2015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F196-F793-4EBC-9E4C-B6D3FAF87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0302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3C09-592D-49A1-91E0-33F54DB8C7C6}" type="datetimeFigureOut">
              <a:rPr lang="en-US" smtClean="0"/>
              <a:pPr/>
              <a:t>3/14/2015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F196-F793-4EBC-9E4C-B6D3FAF87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784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l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l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3C09-592D-49A1-91E0-33F54DB8C7C6}" type="datetimeFigureOut">
              <a:rPr lang="en-US" smtClean="0"/>
              <a:pPr/>
              <a:t>3/14/2015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F196-F793-4EBC-9E4C-B6D3FAF87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843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l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l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3C09-592D-49A1-91E0-33F54DB8C7C6}" type="datetimeFigureOut">
              <a:rPr lang="en-US" smtClean="0"/>
              <a:pPr/>
              <a:t>3/14/2015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F196-F793-4EBC-9E4C-B6D3FAF87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8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l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l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C3C09-592D-49A1-91E0-33F54DB8C7C6}" type="datetimeFigureOut">
              <a:rPr lang="en-US" smtClean="0"/>
              <a:pPr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CF196-F793-4EBC-9E4C-B6D3FAF87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897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l-P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tacorda.mydxn.net/" TargetMode="External"/><Relationship Id="rId2" Type="http://schemas.openxmlformats.org/officeDocument/2006/relationships/hyperlink" Target="https://www.facebook.com/dxntriplicatea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xnbarcelona.dxnnet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tacorda.mydxn.net/" TargetMode="External"/><Relationship Id="rId2" Type="http://schemas.openxmlformats.org/officeDocument/2006/relationships/hyperlink" Target="https://www.facebook.com/dxntriplicatea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xnbarcelona.dxnnet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xnbarcelona.dxnnet.com/" TargetMode="External"/><Relationship Id="rId5" Type="http://schemas.openxmlformats.org/officeDocument/2006/relationships/hyperlink" Target="http://www.marktacorda.mydxn.net/" TargetMode="External"/><Relationship Id="rId4" Type="http://schemas.openxmlformats.org/officeDocument/2006/relationships/hyperlink" Target="https://www.facebook.com/dxntriplicatea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xnbarcelona.dxnnet.com/" TargetMode="External"/><Relationship Id="rId5" Type="http://schemas.openxmlformats.org/officeDocument/2006/relationships/hyperlink" Target="http://www.marktacorda.mydxn.net/" TargetMode="External"/><Relationship Id="rId4" Type="http://schemas.openxmlformats.org/officeDocument/2006/relationships/hyperlink" Target="https://www.facebook.com/dxntriplicatea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xnbarcelona.dxnnet.com/" TargetMode="External"/><Relationship Id="rId5" Type="http://schemas.openxmlformats.org/officeDocument/2006/relationships/hyperlink" Target="http://www.marktacorda.mydxn.net/" TargetMode="External"/><Relationship Id="rId4" Type="http://schemas.openxmlformats.org/officeDocument/2006/relationships/hyperlink" Target="https://www.facebook.com/dxntriplicatea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xnbarcelona.dxnnet.com/" TargetMode="External"/><Relationship Id="rId5" Type="http://schemas.openxmlformats.org/officeDocument/2006/relationships/hyperlink" Target="http://www.marktacorda.mydxn.net/" TargetMode="External"/><Relationship Id="rId4" Type="http://schemas.openxmlformats.org/officeDocument/2006/relationships/hyperlink" Target="https://www.facebook.com/dxntriplicateam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xnbarcelona.dxnnet.com/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://www.marktacorda.mydxn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hyperlink" Target="https://www.facebook.com/dxntriplicateam" TargetMode="External"/><Relationship Id="rId5" Type="http://schemas.openxmlformats.org/officeDocument/2006/relationships/oleObject" Target="../embeddings/oleObject2.bin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rktacorda.mydxn.net/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s://www.facebook.com/dxntriplicateam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microsoft.com/office/2007/relationships/hdphoto" Target="../media/hdphoto1.wdp"/><Relationship Id="rId4" Type="http://schemas.openxmlformats.org/officeDocument/2006/relationships/image" Target="../media/image3.jpeg"/><Relationship Id="rId9" Type="http://schemas.openxmlformats.org/officeDocument/2006/relationships/hyperlink" Target="http://www.dxnbarcelona.dxnnet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://www.dxnbarcelona.dxnnet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rktacorda.mydxn.net/" TargetMode="External"/><Relationship Id="rId5" Type="http://schemas.openxmlformats.org/officeDocument/2006/relationships/hyperlink" Target="https://www.facebook.com/dxntriplicateam" TargetMode="Externa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xnbarcelona.dxnnet.com/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://www.marktacorda.mydxn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hyperlink" Target="https://www.facebook.com/dxntriplicateam" TargetMode="External"/><Relationship Id="rId5" Type="http://schemas.openxmlformats.org/officeDocument/2006/relationships/oleObject" Target="../embeddings/oleObject4.bin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openxmlformats.org/officeDocument/2006/relationships/hyperlink" Target="http://www.bitl.y/daxenus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dxnbarcelona.dxnnet.com/" TargetMode="External"/><Relationship Id="rId5" Type="http://schemas.openxmlformats.org/officeDocument/2006/relationships/hyperlink" Target="http://www.marktacorda.mydxn.net/" TargetMode="External"/><Relationship Id="rId4" Type="http://schemas.openxmlformats.org/officeDocument/2006/relationships/hyperlink" Target="https://www.facebook.com/dxntriplicatea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tacorda.mydxn.net/" TargetMode="External"/><Relationship Id="rId2" Type="http://schemas.openxmlformats.org/officeDocument/2006/relationships/hyperlink" Target="https://www.facebook.com/dxntriplicatea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xnbarcelona.dxnnet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tacorda.mydxn.net/" TargetMode="External"/><Relationship Id="rId2" Type="http://schemas.openxmlformats.org/officeDocument/2006/relationships/hyperlink" Target="https://www.facebook.com/dxntriplicatea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xnbarcelona.dxnnet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tacorda.mydxn.net/" TargetMode="External"/><Relationship Id="rId2" Type="http://schemas.openxmlformats.org/officeDocument/2006/relationships/hyperlink" Target="https://www.facebook.com/dxntriplicatea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xnbarcelona.dxnnet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xnbarcelona.dxnnet.com/" TargetMode="External"/><Relationship Id="rId5" Type="http://schemas.openxmlformats.org/officeDocument/2006/relationships/hyperlink" Target="http://www.marktacorda.mydxn.net/" TargetMode="External"/><Relationship Id="rId4" Type="http://schemas.openxmlformats.org/officeDocument/2006/relationships/hyperlink" Target="https://www.facebook.com/dxntriplicateam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xnbarcelona.dxnnet.com/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://www.marktacorda.mydxn.net/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hyperlink" Target="https://www.facebook.com/dxntriplicateam" TargetMode="External"/><Relationship Id="rId5" Type="http://schemas.openxmlformats.org/officeDocument/2006/relationships/oleObject" Target="../embeddings/oleObject5.bin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xnbarcelona.dxnnet.com/" TargetMode="External"/><Relationship Id="rId5" Type="http://schemas.openxmlformats.org/officeDocument/2006/relationships/hyperlink" Target="http://www.marktacorda.mydxn.net/" TargetMode="External"/><Relationship Id="rId4" Type="http://schemas.openxmlformats.org/officeDocument/2006/relationships/hyperlink" Target="https://www.facebook.com/dxntriplicateam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tacorda.mydxn.net/" TargetMode="External"/><Relationship Id="rId2" Type="http://schemas.openxmlformats.org/officeDocument/2006/relationships/hyperlink" Target="https://www.facebook.com/dxntriplicatea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xnbarcelona.dxnnet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tacorda.mydxn.net/" TargetMode="External"/><Relationship Id="rId2" Type="http://schemas.openxmlformats.org/officeDocument/2006/relationships/hyperlink" Target="https://www.facebook.com/dxntriplicatea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xnbarcelona.dxnnet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tacorda.mydxn.net/" TargetMode="External"/><Relationship Id="rId2" Type="http://schemas.openxmlformats.org/officeDocument/2006/relationships/hyperlink" Target="https://www.facebook.com/dxntriplicatea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xnbarcelona.dxnnet.co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xnbarcelona.dxnnet.com/" TargetMode="External"/><Relationship Id="rId5" Type="http://schemas.openxmlformats.org/officeDocument/2006/relationships/hyperlink" Target="http://www.marktacorda.mydxn.net/" TargetMode="External"/><Relationship Id="rId4" Type="http://schemas.openxmlformats.org/officeDocument/2006/relationships/hyperlink" Target="https://www.facebook.com/dxntriplicatea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xnbarcelona.dxnnet.com/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://www.marktacorda.mydxn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facebook.com/dxntriplicateam" TargetMode="External"/><Relationship Id="rId5" Type="http://schemas.openxmlformats.org/officeDocument/2006/relationships/oleObject" Target="../embeddings/oleObject1.bin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xnbarcelona.dxnnet.com/" TargetMode="External"/><Relationship Id="rId5" Type="http://schemas.openxmlformats.org/officeDocument/2006/relationships/hyperlink" Target="http://www.marktacorda.mydxn.net/" TargetMode="External"/><Relationship Id="rId4" Type="http://schemas.openxmlformats.org/officeDocument/2006/relationships/hyperlink" Target="https://www.facebook.com/dxntriplicateam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dxntriplicatea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dxnbarcelona.dxnnet.com/" TargetMode="External"/><Relationship Id="rId4" Type="http://schemas.openxmlformats.org/officeDocument/2006/relationships/hyperlink" Target="http://www.marktacorda.mydxn.net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://www.dxnbarcelona.dxnnet.com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rktacorda.mydxn.net/" TargetMode="External"/><Relationship Id="rId5" Type="http://schemas.openxmlformats.org/officeDocument/2006/relationships/hyperlink" Target="https://www.facebook.com/dxntriplicateam" TargetMode="External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dxnonlineregistration" TargetMode="External"/><Relationship Id="rId3" Type="http://schemas.microsoft.com/office/2007/relationships/hdphoto" Target="../media/hdphoto1.wdp"/><Relationship Id="rId7" Type="http://schemas.openxmlformats.org/officeDocument/2006/relationships/hyperlink" Target="http://www.bitl.y/daxenusa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xnbarcelona.dxnnet.com/" TargetMode="External"/><Relationship Id="rId5" Type="http://schemas.openxmlformats.org/officeDocument/2006/relationships/hyperlink" Target="http://www.marktacorda.mydxn.net/" TargetMode="External"/><Relationship Id="rId4" Type="http://schemas.openxmlformats.org/officeDocument/2006/relationships/hyperlink" Target="https://www.facebook.com/dxntriplicateam" TargetMode="External"/><Relationship Id="rId9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://www.dxnbarcelona.dxnnet.com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marktacorda.mydxn.net/" TargetMode="External"/><Relationship Id="rId5" Type="http://schemas.openxmlformats.org/officeDocument/2006/relationships/hyperlink" Target="https://www.facebook.com/dxntriplicateam" TargetMode="Externa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xnbarcelona.dxnnet.com/" TargetMode="External"/><Relationship Id="rId5" Type="http://schemas.openxmlformats.org/officeDocument/2006/relationships/hyperlink" Target="http://www.marktacorda.mydxn.net/" TargetMode="External"/><Relationship Id="rId4" Type="http://schemas.openxmlformats.org/officeDocument/2006/relationships/hyperlink" Target="https://www.facebook.com/dxntriplicatea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xnbarcelona.dxnnet.com/" TargetMode="External"/><Relationship Id="rId5" Type="http://schemas.openxmlformats.org/officeDocument/2006/relationships/hyperlink" Target="http://www.marktacorda.mydxn.net/" TargetMode="External"/><Relationship Id="rId4" Type="http://schemas.openxmlformats.org/officeDocument/2006/relationships/hyperlink" Target="https://www.facebook.com/dxntriplicatea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xnbarcelona.dxnnet.com/" TargetMode="External"/><Relationship Id="rId5" Type="http://schemas.openxmlformats.org/officeDocument/2006/relationships/hyperlink" Target="http://www.marktacorda.mydxn.net/" TargetMode="External"/><Relationship Id="rId4" Type="http://schemas.openxmlformats.org/officeDocument/2006/relationships/hyperlink" Target="https://www.facebook.com/dxntriplicatea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xnbarcelona.dxnnet.com/" TargetMode="External"/><Relationship Id="rId5" Type="http://schemas.openxmlformats.org/officeDocument/2006/relationships/hyperlink" Target="http://www.marktacorda.mydxn.net/" TargetMode="External"/><Relationship Id="rId4" Type="http://schemas.openxmlformats.org/officeDocument/2006/relationships/hyperlink" Target="https://www.facebook.com/dxntriplicatea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dxnbarcelona.dxnnet.com/" TargetMode="External"/><Relationship Id="rId5" Type="http://schemas.openxmlformats.org/officeDocument/2006/relationships/hyperlink" Target="http://www.marktacorda.mydxn.net/" TargetMode="External"/><Relationship Id="rId4" Type="http://schemas.openxmlformats.org/officeDocument/2006/relationships/hyperlink" Target="https://www.facebook.com/dxntriplicatea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xnbarcelona.dxnnet.com/" TargetMode="External"/><Relationship Id="rId5" Type="http://schemas.openxmlformats.org/officeDocument/2006/relationships/hyperlink" Target="http://www.marktacorda.mydxn.net/" TargetMode="External"/><Relationship Id="rId4" Type="http://schemas.openxmlformats.org/officeDocument/2006/relationships/hyperlink" Target="https://www.facebook.com/dxntriplicatea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41208_673507846016427_1772238013_n.jpg"/>
          <p:cNvPicPr>
            <a:picLocks noChangeAspect="1"/>
          </p:cNvPicPr>
          <p:nvPr/>
        </p:nvPicPr>
        <p:blipFill>
          <a:blip r:embed="rId3" cstate="print"/>
          <a:srcRect b="4760"/>
          <a:stretch>
            <a:fillRect/>
          </a:stretch>
        </p:blipFill>
        <p:spPr>
          <a:xfrm>
            <a:off x="0" y="1097508"/>
            <a:ext cx="9144000" cy="5760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-27384"/>
            <a:ext cx="7704856" cy="936103"/>
          </a:xfrm>
        </p:spPr>
        <p:txBody>
          <a:bodyPr>
            <a:normAutofit/>
          </a:bodyPr>
          <a:lstStyle/>
          <a:p>
            <a:pPr algn="ctr"/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Icing On the Cake</a:t>
            </a:r>
            <a:endParaRPr lang="es-ES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4" descr="logodx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2938" y="752"/>
            <a:ext cx="1014806" cy="10801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7784" y="720832"/>
            <a:ext cx="4361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0070C0"/>
                </a:solidFill>
              </a:rPr>
              <a:t>www.workwithmarktacorda.wordpress.com </a:t>
            </a:r>
            <a:endParaRPr lang="es-E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408868" y="762000"/>
            <a:ext cx="2324932" cy="5675531"/>
            <a:chOff x="60325" y="1529060"/>
            <a:chExt cx="2324932" cy="5675531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660995" y="1838325"/>
              <a:ext cx="786805" cy="904875"/>
              <a:chOff x="3810000" y="713838"/>
              <a:chExt cx="990600" cy="1190833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3810000" y="914400"/>
                <a:ext cx="990600" cy="9902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905938" y="713838"/>
                <a:ext cx="685800" cy="10156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6000" b="1" dirty="0">
                    <a:solidFill>
                      <a:prstClr val="black"/>
                    </a:solidFill>
                    <a:cs typeface="Arial" pitchFamily="34" charset="0"/>
                  </a:rPr>
                  <a:t>U</a:t>
                </a:r>
              </a:p>
            </p:txBody>
          </p:sp>
        </p:grpSp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615602" y="2828925"/>
              <a:ext cx="832198" cy="752475"/>
              <a:chOff x="3733800" y="2057400"/>
              <a:chExt cx="1047750" cy="9906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3790950" y="2057400"/>
                <a:ext cx="990600" cy="990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733800" y="2286000"/>
                <a:ext cx="1027113" cy="6887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800" dirty="0" smtClean="0">
                    <a:solidFill>
                      <a:prstClr val="black"/>
                    </a:solidFill>
                    <a:cs typeface="Arial" pitchFamily="34" charset="0"/>
                  </a:rPr>
                  <a:t>1G</a:t>
                </a:r>
                <a:endParaRPr lang="en-US" sz="28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533400" y="3743325"/>
              <a:ext cx="876330" cy="752475"/>
              <a:chOff x="3733800" y="3200400"/>
              <a:chExt cx="1101757" cy="9906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3819404" y="3200400"/>
                <a:ext cx="990789" cy="990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733800" y="3429000"/>
                <a:ext cx="1101757" cy="6887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800" dirty="0" smtClean="0">
                    <a:solidFill>
                      <a:prstClr val="black"/>
                    </a:solidFill>
                    <a:cs typeface="Arial" pitchFamily="34" charset="0"/>
                  </a:rPr>
                  <a:t>2G</a:t>
                </a:r>
                <a:endParaRPr lang="en-US" sz="28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447800" y="3119735"/>
              <a:ext cx="90281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 smtClean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₱ </a:t>
              </a:r>
              <a:r>
                <a:rPr lang="en-US" sz="2400" b="1" dirty="0" smtClean="0">
                  <a:solidFill>
                    <a:prstClr val="black"/>
                  </a:solidFill>
                  <a:cs typeface="Arial" pitchFamily="34" charset="0"/>
                </a:rPr>
                <a:t>600</a:t>
              </a:r>
              <a:endParaRPr lang="en-US" sz="24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71600" y="3957935"/>
              <a:ext cx="90281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₱</a:t>
              </a:r>
              <a:r>
                <a:rPr lang="en-US" sz="2400" b="1" dirty="0" smtClean="0">
                  <a:solidFill>
                    <a:prstClr val="black"/>
                  </a:solidFill>
                  <a:cs typeface="Arial" pitchFamily="34" charset="0"/>
                </a:rPr>
                <a:t> </a:t>
              </a:r>
              <a:r>
                <a:rPr lang="en-US" sz="2400" b="1" dirty="0">
                  <a:solidFill>
                    <a:prstClr val="black"/>
                  </a:solidFill>
                  <a:cs typeface="Arial" pitchFamily="34" charset="0"/>
                </a:rPr>
                <a:t>400</a:t>
              </a:r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552450" y="4724400"/>
              <a:ext cx="832198" cy="752475"/>
              <a:chOff x="3752850" y="4343400"/>
              <a:chExt cx="1047750" cy="9906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3810000" y="4343400"/>
                <a:ext cx="990600" cy="990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752850" y="4350113"/>
                <a:ext cx="1027113" cy="9319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  <a:cs typeface="Arial" pitchFamily="34" charset="0"/>
                  </a:rPr>
                  <a:t>3 to 11 </a:t>
                </a:r>
                <a:r>
                  <a:rPr lang="en-US" sz="2000" b="1" dirty="0" smtClean="0">
                    <a:solidFill>
                      <a:prstClr val="black"/>
                    </a:solidFill>
                    <a:cs typeface="Arial" pitchFamily="34" charset="0"/>
                  </a:rPr>
                  <a:t>G</a:t>
                </a:r>
                <a:endParaRPr lang="en-US" sz="20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533400" y="5791200"/>
              <a:ext cx="876330" cy="752475"/>
              <a:chOff x="3733800" y="5562600"/>
              <a:chExt cx="1101757" cy="9906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3819404" y="5562600"/>
                <a:ext cx="990789" cy="990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733800" y="5791200"/>
                <a:ext cx="1101757" cy="6077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400" b="1" dirty="0" smtClean="0">
                    <a:solidFill>
                      <a:prstClr val="black"/>
                    </a:solidFill>
                    <a:cs typeface="Arial" pitchFamily="34" charset="0"/>
                  </a:rPr>
                  <a:t>12G</a:t>
                </a:r>
                <a:endParaRPr lang="en-US" sz="24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447800" y="4872335"/>
              <a:ext cx="833883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₱</a:t>
              </a:r>
              <a:r>
                <a:rPr lang="en-US" sz="2400" b="1" dirty="0" smtClean="0">
                  <a:solidFill>
                    <a:prstClr val="black"/>
                  </a:solidFill>
                  <a:cs typeface="Arial" pitchFamily="34" charset="0"/>
                </a:rPr>
                <a:t>200</a:t>
              </a:r>
              <a:endParaRPr lang="en-US" sz="24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325" y="6558260"/>
              <a:ext cx="2324932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12 Generation Onward</a:t>
              </a:r>
            </a:p>
            <a:p>
              <a:pPr algn="ctr">
                <a:defRPr/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1.5</a:t>
              </a:r>
              <a:r>
                <a:rPr lang="en-US" dirty="0">
                  <a:solidFill>
                    <a:prstClr val="black"/>
                  </a:solidFill>
                  <a:cs typeface="Arial" pitchFamily="34" charset="0"/>
                </a:rPr>
                <a:t>%  Profit Sharing 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52450" y="1529060"/>
              <a:ext cx="9573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1 Unit</a:t>
              </a:r>
              <a:endParaRPr lang="en-US" sz="24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34000" y="457200"/>
            <a:ext cx="2923181" cy="6124378"/>
            <a:chOff x="5470770" y="997803"/>
            <a:chExt cx="2923181" cy="6124378"/>
          </a:xfrm>
        </p:grpSpPr>
        <p:grpSp>
          <p:nvGrpSpPr>
            <p:cNvPr id="57" name="Group 56"/>
            <p:cNvGrpSpPr>
              <a:grpSpLocks/>
            </p:cNvGrpSpPr>
            <p:nvPr/>
          </p:nvGrpSpPr>
          <p:grpSpPr bwMode="auto">
            <a:xfrm>
              <a:off x="6019800" y="1683603"/>
              <a:ext cx="672245" cy="830997"/>
              <a:chOff x="3810000" y="836878"/>
              <a:chExt cx="990600" cy="1295287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3810000" y="914400"/>
                <a:ext cx="990600" cy="9902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905938" y="836878"/>
                <a:ext cx="865015" cy="12952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4800" b="1" dirty="0">
                    <a:solidFill>
                      <a:prstClr val="black"/>
                    </a:solidFill>
                    <a:cs typeface="Arial" pitchFamily="34" charset="0"/>
                  </a:rPr>
                  <a:t>U</a:t>
                </a:r>
              </a:p>
            </p:txBody>
          </p:sp>
        </p:grpSp>
        <p:grpSp>
          <p:nvGrpSpPr>
            <p:cNvPr id="60" name="Group 59"/>
            <p:cNvGrpSpPr>
              <a:grpSpLocks/>
            </p:cNvGrpSpPr>
            <p:nvPr/>
          </p:nvGrpSpPr>
          <p:grpSpPr bwMode="auto">
            <a:xfrm>
              <a:off x="5994571" y="3098487"/>
              <a:ext cx="711029" cy="635313"/>
              <a:chOff x="3733800" y="2057400"/>
              <a:chExt cx="1047750" cy="9906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3790950" y="2057400"/>
                <a:ext cx="990600" cy="990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733800" y="2169251"/>
                <a:ext cx="1027113" cy="81582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800" b="1" dirty="0" smtClean="0">
                    <a:solidFill>
                      <a:prstClr val="black"/>
                    </a:solidFill>
                    <a:cs typeface="Arial" pitchFamily="34" charset="0"/>
                  </a:rPr>
                  <a:t>1G</a:t>
                </a:r>
                <a:endParaRPr lang="en-US" sz="28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3" name="Group 62"/>
            <p:cNvGrpSpPr>
              <a:grpSpLocks/>
            </p:cNvGrpSpPr>
            <p:nvPr/>
          </p:nvGrpSpPr>
          <p:grpSpPr bwMode="auto">
            <a:xfrm>
              <a:off x="5956865" y="3784287"/>
              <a:ext cx="748735" cy="635313"/>
              <a:chOff x="3733800" y="3200400"/>
              <a:chExt cx="1101757" cy="990600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3819404" y="3200400"/>
                <a:ext cx="990789" cy="990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733800" y="3429000"/>
                <a:ext cx="1101757" cy="6238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000" b="1" dirty="0" smtClean="0">
                    <a:solidFill>
                      <a:prstClr val="black"/>
                    </a:solidFill>
                    <a:cs typeface="Arial" pitchFamily="34" charset="0"/>
                  </a:rPr>
                  <a:t>2G</a:t>
                </a:r>
                <a:endParaRPr lang="en-US" sz="20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8" name="Group 67"/>
            <p:cNvGrpSpPr>
              <a:grpSpLocks/>
            </p:cNvGrpSpPr>
            <p:nvPr/>
          </p:nvGrpSpPr>
          <p:grpSpPr bwMode="auto">
            <a:xfrm>
              <a:off x="5994571" y="4470087"/>
              <a:ext cx="711029" cy="635313"/>
              <a:chOff x="3752850" y="4343400"/>
              <a:chExt cx="1047750" cy="990600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3810000" y="4343400"/>
                <a:ext cx="990600" cy="990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752850" y="4350112"/>
                <a:ext cx="1027113" cy="91179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prstClr val="black"/>
                    </a:solidFill>
                    <a:cs typeface="Arial" pitchFamily="34" charset="0"/>
                  </a:rPr>
                  <a:t>3 to </a:t>
                </a:r>
                <a:r>
                  <a:rPr lang="en-US" sz="1600" b="1" dirty="0" smtClean="0">
                    <a:solidFill>
                      <a:prstClr val="black"/>
                    </a:solidFill>
                    <a:cs typeface="Arial" pitchFamily="34" charset="0"/>
                  </a:rPr>
                  <a:t> 9G</a:t>
                </a:r>
                <a:endParaRPr lang="en-US" sz="16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1" name="Group 70"/>
            <p:cNvGrpSpPr>
              <a:grpSpLocks/>
            </p:cNvGrpSpPr>
            <p:nvPr/>
          </p:nvGrpSpPr>
          <p:grpSpPr bwMode="auto">
            <a:xfrm>
              <a:off x="5956865" y="5917887"/>
              <a:ext cx="748735" cy="635313"/>
              <a:chOff x="3733800" y="5562600"/>
              <a:chExt cx="1101757" cy="99060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3819404" y="5562600"/>
                <a:ext cx="990789" cy="990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3733800" y="5791200"/>
                <a:ext cx="1101757" cy="5758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b="1" dirty="0" smtClean="0">
                    <a:solidFill>
                      <a:prstClr val="black"/>
                    </a:solidFill>
                    <a:cs typeface="Arial" pitchFamily="34" charset="0"/>
                  </a:rPr>
                  <a:t>11G</a:t>
                </a:r>
                <a:endParaRPr lang="en-US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5470770" y="6475850"/>
              <a:ext cx="2377830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12 Generation  Onward</a:t>
              </a:r>
            </a:p>
            <a:p>
              <a:pPr algn="ctr">
                <a:defRPr/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1.5</a:t>
              </a:r>
              <a:r>
                <a:rPr lang="en-US" dirty="0">
                  <a:solidFill>
                    <a:prstClr val="black"/>
                  </a:solidFill>
                  <a:cs typeface="Arial" pitchFamily="34" charset="0"/>
                </a:rPr>
                <a:t>%  Profit Sharing </a:t>
              </a:r>
            </a:p>
          </p:txBody>
        </p:sp>
        <p:grpSp>
          <p:nvGrpSpPr>
            <p:cNvPr id="76" name="Group 75"/>
            <p:cNvGrpSpPr>
              <a:grpSpLocks/>
            </p:cNvGrpSpPr>
            <p:nvPr/>
          </p:nvGrpSpPr>
          <p:grpSpPr bwMode="auto">
            <a:xfrm>
              <a:off x="6019800" y="2293203"/>
              <a:ext cx="672245" cy="830997"/>
              <a:chOff x="3810000" y="713838"/>
              <a:chExt cx="990600" cy="1295287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3810000" y="914400"/>
                <a:ext cx="990600" cy="9902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3905938" y="713838"/>
                <a:ext cx="865015" cy="12952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4800" b="1" dirty="0">
                    <a:solidFill>
                      <a:prstClr val="black"/>
                    </a:solidFill>
                    <a:cs typeface="Arial" pitchFamily="34" charset="0"/>
                  </a:rPr>
                  <a:t>U</a:t>
                </a:r>
              </a:p>
            </p:txBody>
          </p:sp>
        </p:grpSp>
        <p:grpSp>
          <p:nvGrpSpPr>
            <p:cNvPr id="79" name="Group 78"/>
            <p:cNvGrpSpPr>
              <a:grpSpLocks/>
            </p:cNvGrpSpPr>
            <p:nvPr/>
          </p:nvGrpSpPr>
          <p:grpSpPr bwMode="auto">
            <a:xfrm>
              <a:off x="5943600" y="5150812"/>
              <a:ext cx="744763" cy="716588"/>
              <a:chOff x="3733800" y="2057400"/>
              <a:chExt cx="1047750" cy="990600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3790950" y="2057400"/>
                <a:ext cx="990600" cy="990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3733800" y="2285999"/>
                <a:ext cx="1027113" cy="63819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400" b="1" dirty="0" smtClean="0">
                    <a:solidFill>
                      <a:prstClr val="black"/>
                    </a:solidFill>
                    <a:cs typeface="Arial" pitchFamily="34" charset="0"/>
                  </a:rPr>
                  <a:t>10G</a:t>
                </a:r>
                <a:endParaRPr lang="en-US" sz="24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2" name="Group 81"/>
            <p:cNvGrpSpPr>
              <a:grpSpLocks/>
            </p:cNvGrpSpPr>
            <p:nvPr/>
          </p:nvGrpSpPr>
          <p:grpSpPr bwMode="auto">
            <a:xfrm>
              <a:off x="6019800" y="997803"/>
              <a:ext cx="672245" cy="830997"/>
              <a:chOff x="3810000" y="836878"/>
              <a:chExt cx="990600" cy="1295287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3810000" y="914400"/>
                <a:ext cx="990600" cy="9902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3905938" y="836878"/>
                <a:ext cx="865015" cy="12952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4800" b="1" dirty="0">
                    <a:solidFill>
                      <a:prstClr val="black"/>
                    </a:solidFill>
                    <a:cs typeface="Arial" pitchFamily="34" charset="0"/>
                  </a:rPr>
                  <a:t>U</a:t>
                </a:r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6766662" y="3169684"/>
              <a:ext cx="11523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b="1" dirty="0" smtClean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₱ </a:t>
              </a:r>
              <a:r>
                <a:rPr lang="en-US" sz="2400" b="1" dirty="0" smtClean="0">
                  <a:solidFill>
                    <a:prstClr val="black"/>
                  </a:solidFill>
                  <a:cs typeface="Arial" pitchFamily="34" charset="0"/>
                </a:rPr>
                <a:t>1.200</a:t>
              </a:r>
              <a:endParaRPr lang="en-US" sz="24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848640" y="3886200"/>
              <a:ext cx="12285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₱</a:t>
              </a:r>
              <a:r>
                <a:rPr lang="en-US" sz="2400" b="1" dirty="0" smtClean="0">
                  <a:solidFill>
                    <a:prstClr val="black"/>
                  </a:solidFill>
                  <a:cs typeface="Arial" pitchFamily="34" charset="0"/>
                </a:rPr>
                <a:t> </a:t>
              </a:r>
              <a:r>
                <a:rPr lang="en-US" sz="2400" b="1" dirty="0">
                  <a:solidFill>
                    <a:prstClr val="black"/>
                  </a:solidFill>
                  <a:cs typeface="Arial" pitchFamily="34" charset="0"/>
                </a:rPr>
                <a:t>8</a:t>
              </a:r>
              <a:r>
                <a:rPr lang="en-US" sz="2400" b="1" dirty="0" smtClean="0">
                  <a:solidFill>
                    <a:prstClr val="black"/>
                  </a:solidFill>
                  <a:cs typeface="Arial" pitchFamily="34" charset="0"/>
                </a:rPr>
                <a:t>00</a:t>
              </a:r>
              <a:endParaRPr lang="en-US" sz="24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914804" y="4495800"/>
              <a:ext cx="116239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b="1" dirty="0" smtClean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₱</a:t>
              </a:r>
              <a:r>
                <a:rPr lang="en-US" sz="2400" b="1" dirty="0">
                  <a:solidFill>
                    <a:prstClr val="black"/>
                  </a:solidFill>
                  <a:cs typeface="Arial" pitchFamily="34" charset="0"/>
                </a:rPr>
                <a:t>6</a:t>
              </a:r>
              <a:r>
                <a:rPr lang="en-US" sz="2400" b="1" dirty="0" smtClean="0">
                  <a:solidFill>
                    <a:prstClr val="black"/>
                  </a:solidFill>
                  <a:cs typeface="Arial" pitchFamily="34" charset="0"/>
                </a:rPr>
                <a:t>00</a:t>
              </a:r>
              <a:endParaRPr lang="en-US" sz="24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858000" y="5253335"/>
              <a:ext cx="116239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b="1" dirty="0" smtClean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₱</a:t>
              </a:r>
              <a:r>
                <a:rPr lang="en-US" sz="2400" b="1" dirty="0">
                  <a:solidFill>
                    <a:prstClr val="black"/>
                  </a:solidFill>
                  <a:cs typeface="Arial" pitchFamily="34" charset="0"/>
                </a:rPr>
                <a:t>4</a:t>
              </a:r>
              <a:r>
                <a:rPr lang="en-US" sz="2400" b="1" dirty="0" smtClean="0">
                  <a:solidFill>
                    <a:prstClr val="black"/>
                  </a:solidFill>
                  <a:cs typeface="Arial" pitchFamily="34" charset="0"/>
                </a:rPr>
                <a:t>00</a:t>
              </a:r>
              <a:endParaRPr lang="en-US" sz="24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781800" y="6091535"/>
              <a:ext cx="116239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₱</a:t>
              </a:r>
              <a:r>
                <a:rPr lang="en-US" sz="2400" b="1" dirty="0" smtClean="0">
                  <a:solidFill>
                    <a:prstClr val="black"/>
                  </a:solidFill>
                  <a:cs typeface="Arial" pitchFamily="34" charset="0"/>
                </a:rPr>
                <a:t>200</a:t>
              </a:r>
              <a:endParaRPr lang="en-US" sz="24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305191" y="1828800"/>
              <a:ext cx="10887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3 Unit</a:t>
              </a:r>
              <a:endParaRPr lang="en-US" sz="2800" b="1" dirty="0"/>
            </a:p>
          </p:txBody>
        </p:sp>
        <p:sp>
          <p:nvSpPr>
            <p:cNvPr id="10" name="Right Brace 9"/>
            <p:cNvSpPr/>
            <p:nvPr/>
          </p:nvSpPr>
          <p:spPr>
            <a:xfrm>
              <a:off x="6705600" y="1378803"/>
              <a:ext cx="457200" cy="1450122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Copyright © 2014 </a:t>
            </a:r>
            <a:r>
              <a:rPr lang="en-US" sz="1200" b="1" dirty="0" smtClean="0">
                <a:hlinkClick r:id="rId2"/>
              </a:rPr>
              <a:t>DXN TRIPLICA TEAM</a:t>
            </a:r>
            <a:r>
              <a:rPr lang="en-US" sz="1200" b="1" dirty="0" smtClean="0"/>
              <a:t> </a:t>
            </a:r>
            <a:r>
              <a:rPr lang="en-US" sz="1200" b="1" dirty="0" smtClean="0">
                <a:latin typeface="Arial Narrow"/>
              </a:rPr>
              <a:t>│ </a:t>
            </a:r>
            <a:r>
              <a:rPr lang="en-US" sz="1200" b="1" dirty="0" smtClean="0">
                <a:latin typeface="Arial Narrow"/>
                <a:hlinkClick r:id="rId3"/>
              </a:rPr>
              <a:t>www.marktacorda.mydxn.net</a:t>
            </a:r>
            <a:r>
              <a:rPr lang="en-US" sz="1200" b="1" dirty="0" smtClean="0">
                <a:latin typeface="Arial Narrow"/>
              </a:rPr>
              <a:t> | </a:t>
            </a:r>
            <a:r>
              <a:rPr lang="en-US" sz="1200" b="1" dirty="0" smtClean="0">
                <a:latin typeface="Arial Narrow"/>
                <a:hlinkClick r:id="rId4"/>
              </a:rPr>
              <a:t>www.dxnbarcelona.dxnnet.com</a:t>
            </a:r>
            <a:endParaRPr lang="fil-PH" sz="1200" b="1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068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Oval 318"/>
          <p:cNvSpPr/>
          <p:nvPr/>
        </p:nvSpPr>
        <p:spPr>
          <a:xfrm>
            <a:off x="4191000" y="2362200"/>
            <a:ext cx="609600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0" name="Group 319"/>
          <p:cNvGrpSpPr/>
          <p:nvPr/>
        </p:nvGrpSpPr>
        <p:grpSpPr>
          <a:xfrm>
            <a:off x="4191000" y="2971800"/>
            <a:ext cx="609600" cy="990600"/>
            <a:chOff x="4191000" y="2057400"/>
            <a:chExt cx="609600" cy="990600"/>
          </a:xfrm>
        </p:grpSpPr>
        <p:sp>
          <p:nvSpPr>
            <p:cNvPr id="321" name="Oval 320"/>
            <p:cNvSpPr/>
            <p:nvPr/>
          </p:nvSpPr>
          <p:spPr>
            <a:xfrm>
              <a:off x="4191000" y="2438400"/>
              <a:ext cx="609600" cy="6096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2" name="Straight Arrow Connector 321"/>
            <p:cNvCxnSpPr>
              <a:stCxn id="319" idx="4"/>
              <a:endCxn id="321" idx="0"/>
            </p:cNvCxnSpPr>
            <p:nvPr/>
          </p:nvCxnSpPr>
          <p:spPr>
            <a:xfrm>
              <a:off x="4495800" y="205740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3" name="Group 322"/>
          <p:cNvGrpSpPr/>
          <p:nvPr/>
        </p:nvGrpSpPr>
        <p:grpSpPr>
          <a:xfrm>
            <a:off x="4711326" y="2882526"/>
            <a:ext cx="851274" cy="775074"/>
            <a:chOff x="4711326" y="1968126"/>
            <a:chExt cx="851274" cy="775074"/>
          </a:xfrm>
        </p:grpSpPr>
        <p:sp>
          <p:nvSpPr>
            <p:cNvPr id="324" name="Oval 323"/>
            <p:cNvSpPr/>
            <p:nvPr/>
          </p:nvSpPr>
          <p:spPr>
            <a:xfrm>
              <a:off x="4953000" y="2133600"/>
              <a:ext cx="609600" cy="6096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5" name="Straight Arrow Connector 324"/>
            <p:cNvCxnSpPr>
              <a:stCxn id="319" idx="5"/>
              <a:endCxn id="324" idx="1"/>
            </p:cNvCxnSpPr>
            <p:nvPr/>
          </p:nvCxnSpPr>
          <p:spPr>
            <a:xfrm>
              <a:off x="4711326" y="1968126"/>
              <a:ext cx="330948" cy="254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6" name="Group 325"/>
          <p:cNvGrpSpPr/>
          <p:nvPr/>
        </p:nvGrpSpPr>
        <p:grpSpPr>
          <a:xfrm>
            <a:off x="4800600" y="2362200"/>
            <a:ext cx="1066800" cy="609600"/>
            <a:chOff x="4800600" y="1447800"/>
            <a:chExt cx="1066800" cy="609600"/>
          </a:xfrm>
        </p:grpSpPr>
        <p:sp>
          <p:nvSpPr>
            <p:cNvPr id="327" name="Oval 326"/>
            <p:cNvSpPr/>
            <p:nvPr/>
          </p:nvSpPr>
          <p:spPr>
            <a:xfrm>
              <a:off x="5257800" y="1447800"/>
              <a:ext cx="609600" cy="6096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8" name="Straight Arrow Connector 327"/>
            <p:cNvCxnSpPr>
              <a:stCxn id="319" idx="6"/>
              <a:endCxn id="327" idx="2"/>
            </p:cNvCxnSpPr>
            <p:nvPr/>
          </p:nvCxnSpPr>
          <p:spPr>
            <a:xfrm>
              <a:off x="4800600" y="175260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9" name="Group 328"/>
          <p:cNvGrpSpPr/>
          <p:nvPr/>
        </p:nvGrpSpPr>
        <p:grpSpPr>
          <a:xfrm>
            <a:off x="4711326" y="1600200"/>
            <a:ext cx="851274" cy="851274"/>
            <a:chOff x="4711326" y="685800"/>
            <a:chExt cx="851274" cy="851274"/>
          </a:xfrm>
        </p:grpSpPr>
        <p:sp>
          <p:nvSpPr>
            <p:cNvPr id="330" name="Oval 329"/>
            <p:cNvSpPr/>
            <p:nvPr/>
          </p:nvSpPr>
          <p:spPr>
            <a:xfrm>
              <a:off x="4953000" y="685800"/>
              <a:ext cx="609600" cy="6096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1" name="Straight Arrow Connector 330"/>
            <p:cNvCxnSpPr>
              <a:stCxn id="319" idx="7"/>
              <a:endCxn id="330" idx="3"/>
            </p:cNvCxnSpPr>
            <p:nvPr/>
          </p:nvCxnSpPr>
          <p:spPr>
            <a:xfrm flipV="1">
              <a:off x="4711326" y="1206126"/>
              <a:ext cx="330948" cy="3309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2" name="Group 331"/>
          <p:cNvGrpSpPr/>
          <p:nvPr/>
        </p:nvGrpSpPr>
        <p:grpSpPr>
          <a:xfrm>
            <a:off x="4191000" y="1447800"/>
            <a:ext cx="609600" cy="914400"/>
            <a:chOff x="4191000" y="533400"/>
            <a:chExt cx="609600" cy="914400"/>
          </a:xfrm>
        </p:grpSpPr>
        <p:sp>
          <p:nvSpPr>
            <p:cNvPr id="333" name="Oval 332"/>
            <p:cNvSpPr/>
            <p:nvPr/>
          </p:nvSpPr>
          <p:spPr>
            <a:xfrm>
              <a:off x="4191000" y="533400"/>
              <a:ext cx="609600" cy="6096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334" name="Straight Arrow Connector 333"/>
            <p:cNvCxnSpPr>
              <a:stCxn id="319" idx="0"/>
              <a:endCxn id="333" idx="4"/>
            </p:cNvCxnSpPr>
            <p:nvPr/>
          </p:nvCxnSpPr>
          <p:spPr>
            <a:xfrm flipV="1">
              <a:off x="4495800" y="1143000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5" name="Group 334"/>
          <p:cNvGrpSpPr/>
          <p:nvPr/>
        </p:nvGrpSpPr>
        <p:grpSpPr>
          <a:xfrm>
            <a:off x="3429000" y="1676400"/>
            <a:ext cx="851274" cy="775074"/>
            <a:chOff x="3429000" y="762000"/>
            <a:chExt cx="851274" cy="775074"/>
          </a:xfrm>
        </p:grpSpPr>
        <p:sp>
          <p:nvSpPr>
            <p:cNvPr id="336" name="Oval 335"/>
            <p:cNvSpPr/>
            <p:nvPr/>
          </p:nvSpPr>
          <p:spPr>
            <a:xfrm>
              <a:off x="3429000" y="762000"/>
              <a:ext cx="609600" cy="6096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7" name="Straight Arrow Connector 336"/>
            <p:cNvCxnSpPr>
              <a:stCxn id="319" idx="1"/>
              <a:endCxn id="336" idx="5"/>
            </p:cNvCxnSpPr>
            <p:nvPr/>
          </p:nvCxnSpPr>
          <p:spPr>
            <a:xfrm flipH="1" flipV="1">
              <a:off x="3949326" y="1282326"/>
              <a:ext cx="330948" cy="254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8" name="Group 337"/>
          <p:cNvGrpSpPr/>
          <p:nvPr/>
        </p:nvGrpSpPr>
        <p:grpSpPr>
          <a:xfrm>
            <a:off x="3200400" y="2362200"/>
            <a:ext cx="990600" cy="609600"/>
            <a:chOff x="3200400" y="1447800"/>
            <a:chExt cx="990600" cy="609600"/>
          </a:xfrm>
        </p:grpSpPr>
        <p:sp>
          <p:nvSpPr>
            <p:cNvPr id="339" name="Oval 338"/>
            <p:cNvSpPr/>
            <p:nvPr/>
          </p:nvSpPr>
          <p:spPr>
            <a:xfrm>
              <a:off x="3200400" y="1447800"/>
              <a:ext cx="609600" cy="6096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0" name="Straight Arrow Connector 339"/>
            <p:cNvCxnSpPr>
              <a:stCxn id="319" idx="2"/>
              <a:endCxn id="339" idx="6"/>
            </p:cNvCxnSpPr>
            <p:nvPr/>
          </p:nvCxnSpPr>
          <p:spPr>
            <a:xfrm flipH="1">
              <a:off x="3810000" y="17526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1" name="Group 340"/>
          <p:cNvGrpSpPr/>
          <p:nvPr/>
        </p:nvGrpSpPr>
        <p:grpSpPr>
          <a:xfrm>
            <a:off x="3429000" y="2882526"/>
            <a:ext cx="851274" cy="775074"/>
            <a:chOff x="3429000" y="1968126"/>
            <a:chExt cx="851274" cy="775074"/>
          </a:xfrm>
        </p:grpSpPr>
        <p:sp>
          <p:nvSpPr>
            <p:cNvPr id="342" name="Oval 341"/>
            <p:cNvSpPr/>
            <p:nvPr/>
          </p:nvSpPr>
          <p:spPr>
            <a:xfrm>
              <a:off x="3429000" y="2133600"/>
              <a:ext cx="609600" cy="6096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3" name="Straight Arrow Connector 342"/>
            <p:cNvCxnSpPr>
              <a:stCxn id="319" idx="3"/>
              <a:endCxn id="342" idx="7"/>
            </p:cNvCxnSpPr>
            <p:nvPr/>
          </p:nvCxnSpPr>
          <p:spPr>
            <a:xfrm flipH="1">
              <a:off x="3949326" y="1968126"/>
              <a:ext cx="330948" cy="254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4" name="TextBox 343"/>
          <p:cNvSpPr txBox="1"/>
          <p:nvPr/>
        </p:nvSpPr>
        <p:spPr>
          <a:xfrm>
            <a:off x="4146645" y="3472934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libri"/>
              </a:rPr>
              <a:t>₱600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5" name="TextBox 344"/>
          <p:cNvSpPr txBox="1"/>
          <p:nvPr/>
        </p:nvSpPr>
        <p:spPr>
          <a:xfrm>
            <a:off x="4943520" y="31666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libri"/>
              </a:rPr>
              <a:t>₱600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6" name="TextBox 345"/>
          <p:cNvSpPr txBox="1"/>
          <p:nvPr/>
        </p:nvSpPr>
        <p:spPr>
          <a:xfrm>
            <a:off x="3352800" y="31666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libri"/>
              </a:rPr>
              <a:t>₱600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7" name="TextBox 346"/>
          <p:cNvSpPr txBox="1"/>
          <p:nvPr/>
        </p:nvSpPr>
        <p:spPr>
          <a:xfrm>
            <a:off x="5248320" y="24808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libri"/>
              </a:rPr>
              <a:t>₱600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8" name="TextBox 347"/>
          <p:cNvSpPr txBox="1"/>
          <p:nvPr/>
        </p:nvSpPr>
        <p:spPr>
          <a:xfrm>
            <a:off x="3200400" y="24808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libri"/>
              </a:rPr>
              <a:t>₱600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9" name="TextBox 348"/>
          <p:cNvSpPr txBox="1"/>
          <p:nvPr/>
        </p:nvSpPr>
        <p:spPr>
          <a:xfrm>
            <a:off x="4943520" y="1752600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libri"/>
              </a:rPr>
              <a:t>₱600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0" name="TextBox 349"/>
          <p:cNvSpPr txBox="1"/>
          <p:nvPr/>
        </p:nvSpPr>
        <p:spPr>
          <a:xfrm>
            <a:off x="3419520" y="17950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libri"/>
              </a:rPr>
              <a:t>₱600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1" name="TextBox 350"/>
          <p:cNvSpPr txBox="1"/>
          <p:nvPr/>
        </p:nvSpPr>
        <p:spPr>
          <a:xfrm>
            <a:off x="4181520" y="15664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libri"/>
              </a:rPr>
              <a:t>₱600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352" name="Group 351"/>
          <p:cNvGrpSpPr/>
          <p:nvPr/>
        </p:nvGrpSpPr>
        <p:grpSpPr>
          <a:xfrm>
            <a:off x="4191000" y="3962400"/>
            <a:ext cx="609600" cy="990600"/>
            <a:chOff x="4191000" y="2057400"/>
            <a:chExt cx="609600" cy="990600"/>
          </a:xfrm>
        </p:grpSpPr>
        <p:sp>
          <p:nvSpPr>
            <p:cNvPr id="353" name="Oval 352"/>
            <p:cNvSpPr/>
            <p:nvPr/>
          </p:nvSpPr>
          <p:spPr>
            <a:xfrm>
              <a:off x="4191000" y="2438400"/>
              <a:ext cx="609600" cy="6096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4" name="Straight Arrow Connector 353"/>
            <p:cNvCxnSpPr>
              <a:endCxn id="353" idx="0"/>
            </p:cNvCxnSpPr>
            <p:nvPr/>
          </p:nvCxnSpPr>
          <p:spPr>
            <a:xfrm>
              <a:off x="4495800" y="205740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5" name="TextBox 354"/>
          <p:cNvSpPr txBox="1"/>
          <p:nvPr/>
        </p:nvSpPr>
        <p:spPr>
          <a:xfrm>
            <a:off x="4181520" y="44620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₱400</a:t>
            </a:r>
            <a:endParaRPr lang="en-US" sz="1600" b="1" dirty="0"/>
          </a:p>
        </p:txBody>
      </p:sp>
      <p:grpSp>
        <p:nvGrpSpPr>
          <p:cNvPr id="356" name="Group 355"/>
          <p:cNvGrpSpPr/>
          <p:nvPr/>
        </p:nvGrpSpPr>
        <p:grpSpPr>
          <a:xfrm>
            <a:off x="4191000" y="4953000"/>
            <a:ext cx="609600" cy="990600"/>
            <a:chOff x="4191000" y="2057400"/>
            <a:chExt cx="609600" cy="990600"/>
          </a:xfrm>
        </p:grpSpPr>
        <p:sp>
          <p:nvSpPr>
            <p:cNvPr id="357" name="Oval 356"/>
            <p:cNvSpPr/>
            <p:nvPr/>
          </p:nvSpPr>
          <p:spPr>
            <a:xfrm>
              <a:off x="4191000" y="24384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8" name="Straight Arrow Connector 357"/>
            <p:cNvCxnSpPr>
              <a:endCxn id="357" idx="0"/>
            </p:cNvCxnSpPr>
            <p:nvPr/>
          </p:nvCxnSpPr>
          <p:spPr>
            <a:xfrm>
              <a:off x="4495800" y="205740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9" name="TextBox 358"/>
          <p:cNvSpPr txBox="1"/>
          <p:nvPr/>
        </p:nvSpPr>
        <p:spPr>
          <a:xfrm>
            <a:off x="4181520" y="54526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360" name="Group 359"/>
          <p:cNvGrpSpPr/>
          <p:nvPr/>
        </p:nvGrpSpPr>
        <p:grpSpPr>
          <a:xfrm>
            <a:off x="4724400" y="3886200"/>
            <a:ext cx="851274" cy="775074"/>
            <a:chOff x="4711326" y="1968126"/>
            <a:chExt cx="851274" cy="775074"/>
          </a:xfrm>
        </p:grpSpPr>
        <p:sp>
          <p:nvSpPr>
            <p:cNvPr id="361" name="Oval 360"/>
            <p:cNvSpPr/>
            <p:nvPr/>
          </p:nvSpPr>
          <p:spPr>
            <a:xfrm>
              <a:off x="4953000" y="2133600"/>
              <a:ext cx="609600" cy="6096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2" name="Straight Arrow Connector 361"/>
            <p:cNvCxnSpPr>
              <a:endCxn id="361" idx="1"/>
            </p:cNvCxnSpPr>
            <p:nvPr/>
          </p:nvCxnSpPr>
          <p:spPr>
            <a:xfrm>
              <a:off x="4711326" y="1968126"/>
              <a:ext cx="330948" cy="254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3" name="TextBox 362"/>
          <p:cNvSpPr txBox="1"/>
          <p:nvPr/>
        </p:nvSpPr>
        <p:spPr>
          <a:xfrm>
            <a:off x="4956594" y="4170320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₱400</a:t>
            </a:r>
            <a:endParaRPr lang="en-US" sz="1600" b="1" dirty="0"/>
          </a:p>
        </p:txBody>
      </p:sp>
      <p:grpSp>
        <p:nvGrpSpPr>
          <p:cNvPr id="364" name="Group 363"/>
          <p:cNvGrpSpPr/>
          <p:nvPr/>
        </p:nvGrpSpPr>
        <p:grpSpPr>
          <a:xfrm>
            <a:off x="3415926" y="3886200"/>
            <a:ext cx="927474" cy="775074"/>
            <a:chOff x="3352800" y="1968126"/>
            <a:chExt cx="927474" cy="775074"/>
          </a:xfrm>
        </p:grpSpPr>
        <p:sp>
          <p:nvSpPr>
            <p:cNvPr id="365" name="Oval 364"/>
            <p:cNvSpPr/>
            <p:nvPr/>
          </p:nvSpPr>
          <p:spPr>
            <a:xfrm>
              <a:off x="3352800" y="2133600"/>
              <a:ext cx="609600" cy="6096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6" name="Straight Arrow Connector 365"/>
            <p:cNvCxnSpPr>
              <a:endCxn id="365" idx="7"/>
            </p:cNvCxnSpPr>
            <p:nvPr/>
          </p:nvCxnSpPr>
          <p:spPr>
            <a:xfrm flipH="1">
              <a:off x="3873126" y="1968126"/>
              <a:ext cx="407148" cy="254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7" name="TextBox 366"/>
          <p:cNvSpPr txBox="1"/>
          <p:nvPr/>
        </p:nvSpPr>
        <p:spPr>
          <a:xfrm>
            <a:off x="3415926" y="4170320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₱400</a:t>
            </a:r>
            <a:endParaRPr lang="en-US" sz="1600" b="1" dirty="0"/>
          </a:p>
        </p:txBody>
      </p:sp>
      <p:grpSp>
        <p:nvGrpSpPr>
          <p:cNvPr id="368" name="Group 367"/>
          <p:cNvGrpSpPr/>
          <p:nvPr/>
        </p:nvGrpSpPr>
        <p:grpSpPr>
          <a:xfrm>
            <a:off x="2590800" y="3581400"/>
            <a:ext cx="927474" cy="775074"/>
            <a:chOff x="3352800" y="1968126"/>
            <a:chExt cx="927474" cy="775074"/>
          </a:xfrm>
        </p:grpSpPr>
        <p:sp>
          <p:nvSpPr>
            <p:cNvPr id="369" name="Oval 368"/>
            <p:cNvSpPr/>
            <p:nvPr/>
          </p:nvSpPr>
          <p:spPr>
            <a:xfrm>
              <a:off x="3352800" y="2133600"/>
              <a:ext cx="609600" cy="6096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0" name="Straight Arrow Connector 369"/>
            <p:cNvCxnSpPr>
              <a:endCxn id="369" idx="7"/>
            </p:cNvCxnSpPr>
            <p:nvPr/>
          </p:nvCxnSpPr>
          <p:spPr>
            <a:xfrm flipH="1">
              <a:off x="3873126" y="1968126"/>
              <a:ext cx="407148" cy="254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1" name="TextBox 370"/>
          <p:cNvSpPr txBox="1"/>
          <p:nvPr/>
        </p:nvSpPr>
        <p:spPr>
          <a:xfrm>
            <a:off x="2590800" y="3865520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₱400</a:t>
            </a:r>
            <a:endParaRPr lang="en-US" sz="1600" b="1" dirty="0"/>
          </a:p>
        </p:txBody>
      </p:sp>
      <p:grpSp>
        <p:nvGrpSpPr>
          <p:cNvPr id="372" name="Group 371"/>
          <p:cNvGrpSpPr/>
          <p:nvPr/>
        </p:nvGrpSpPr>
        <p:grpSpPr>
          <a:xfrm>
            <a:off x="3352800" y="4863726"/>
            <a:ext cx="927474" cy="775074"/>
            <a:chOff x="3352800" y="1968126"/>
            <a:chExt cx="927474" cy="775074"/>
          </a:xfrm>
        </p:grpSpPr>
        <p:sp>
          <p:nvSpPr>
            <p:cNvPr id="373" name="Oval 372"/>
            <p:cNvSpPr/>
            <p:nvPr/>
          </p:nvSpPr>
          <p:spPr>
            <a:xfrm>
              <a:off x="3352800" y="2133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4" name="Straight Arrow Connector 373"/>
            <p:cNvCxnSpPr>
              <a:endCxn id="373" idx="7"/>
            </p:cNvCxnSpPr>
            <p:nvPr/>
          </p:nvCxnSpPr>
          <p:spPr>
            <a:xfrm flipH="1">
              <a:off x="3873126" y="1968126"/>
              <a:ext cx="407148" cy="254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5" name="TextBox 374"/>
          <p:cNvSpPr txBox="1"/>
          <p:nvPr/>
        </p:nvSpPr>
        <p:spPr>
          <a:xfrm>
            <a:off x="3352800" y="51478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376" name="Group 375"/>
          <p:cNvGrpSpPr/>
          <p:nvPr/>
        </p:nvGrpSpPr>
        <p:grpSpPr>
          <a:xfrm>
            <a:off x="4724400" y="4863726"/>
            <a:ext cx="851274" cy="775074"/>
            <a:chOff x="4711326" y="1968126"/>
            <a:chExt cx="851274" cy="775074"/>
          </a:xfrm>
        </p:grpSpPr>
        <p:sp>
          <p:nvSpPr>
            <p:cNvPr id="377" name="Oval 376"/>
            <p:cNvSpPr/>
            <p:nvPr/>
          </p:nvSpPr>
          <p:spPr>
            <a:xfrm>
              <a:off x="4953000" y="2133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8" name="Straight Arrow Connector 377"/>
            <p:cNvCxnSpPr>
              <a:endCxn id="377" idx="1"/>
            </p:cNvCxnSpPr>
            <p:nvPr/>
          </p:nvCxnSpPr>
          <p:spPr>
            <a:xfrm>
              <a:off x="4711326" y="1968126"/>
              <a:ext cx="330948" cy="254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9" name="TextBox 378"/>
          <p:cNvSpPr txBox="1"/>
          <p:nvPr/>
        </p:nvSpPr>
        <p:spPr>
          <a:xfrm>
            <a:off x="4956594" y="51478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380" name="Group 379"/>
          <p:cNvGrpSpPr/>
          <p:nvPr/>
        </p:nvGrpSpPr>
        <p:grpSpPr>
          <a:xfrm>
            <a:off x="5473326" y="3568326"/>
            <a:ext cx="851274" cy="775074"/>
            <a:chOff x="4711326" y="1968126"/>
            <a:chExt cx="851274" cy="775074"/>
          </a:xfrm>
        </p:grpSpPr>
        <p:sp>
          <p:nvSpPr>
            <p:cNvPr id="381" name="Oval 380"/>
            <p:cNvSpPr/>
            <p:nvPr/>
          </p:nvSpPr>
          <p:spPr>
            <a:xfrm>
              <a:off x="4953000" y="2133600"/>
              <a:ext cx="609600" cy="6096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2" name="Straight Arrow Connector 381"/>
            <p:cNvCxnSpPr>
              <a:endCxn id="381" idx="1"/>
            </p:cNvCxnSpPr>
            <p:nvPr/>
          </p:nvCxnSpPr>
          <p:spPr>
            <a:xfrm>
              <a:off x="4711326" y="1968126"/>
              <a:ext cx="330948" cy="254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3" name="TextBox 382"/>
          <p:cNvSpPr txBox="1"/>
          <p:nvPr/>
        </p:nvSpPr>
        <p:spPr>
          <a:xfrm>
            <a:off x="5705520" y="38524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₱400</a:t>
            </a:r>
            <a:endParaRPr lang="en-US" sz="1600" b="1" dirty="0"/>
          </a:p>
        </p:txBody>
      </p:sp>
      <p:grpSp>
        <p:nvGrpSpPr>
          <p:cNvPr id="384" name="Group 383"/>
          <p:cNvGrpSpPr/>
          <p:nvPr/>
        </p:nvGrpSpPr>
        <p:grpSpPr>
          <a:xfrm>
            <a:off x="5867400" y="2362200"/>
            <a:ext cx="1066800" cy="609600"/>
            <a:chOff x="4800600" y="1447800"/>
            <a:chExt cx="1066800" cy="609600"/>
          </a:xfrm>
        </p:grpSpPr>
        <p:sp>
          <p:nvSpPr>
            <p:cNvPr id="385" name="Oval 384"/>
            <p:cNvSpPr/>
            <p:nvPr/>
          </p:nvSpPr>
          <p:spPr>
            <a:xfrm>
              <a:off x="5257800" y="1447800"/>
              <a:ext cx="609600" cy="6096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6" name="Straight Arrow Connector 385"/>
            <p:cNvCxnSpPr>
              <a:endCxn id="385" idx="2"/>
            </p:cNvCxnSpPr>
            <p:nvPr/>
          </p:nvCxnSpPr>
          <p:spPr>
            <a:xfrm>
              <a:off x="4800600" y="175260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7" name="TextBox 386"/>
          <p:cNvSpPr txBox="1"/>
          <p:nvPr/>
        </p:nvSpPr>
        <p:spPr>
          <a:xfrm>
            <a:off x="6315120" y="24808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₱400</a:t>
            </a:r>
            <a:endParaRPr lang="en-US" sz="1600" b="1" dirty="0"/>
          </a:p>
        </p:txBody>
      </p:sp>
      <p:grpSp>
        <p:nvGrpSpPr>
          <p:cNvPr id="388" name="Group 387"/>
          <p:cNvGrpSpPr/>
          <p:nvPr/>
        </p:nvGrpSpPr>
        <p:grpSpPr>
          <a:xfrm>
            <a:off x="6248400" y="4177926"/>
            <a:ext cx="851274" cy="775074"/>
            <a:chOff x="4711326" y="1968126"/>
            <a:chExt cx="851274" cy="775074"/>
          </a:xfrm>
        </p:grpSpPr>
        <p:sp>
          <p:nvSpPr>
            <p:cNvPr id="389" name="Oval 388"/>
            <p:cNvSpPr/>
            <p:nvPr/>
          </p:nvSpPr>
          <p:spPr>
            <a:xfrm>
              <a:off x="4953000" y="2133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0" name="Straight Arrow Connector 389"/>
            <p:cNvCxnSpPr>
              <a:endCxn id="389" idx="1"/>
            </p:cNvCxnSpPr>
            <p:nvPr/>
          </p:nvCxnSpPr>
          <p:spPr>
            <a:xfrm>
              <a:off x="4711326" y="1968126"/>
              <a:ext cx="330948" cy="254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1" name="TextBox 390"/>
          <p:cNvSpPr txBox="1"/>
          <p:nvPr/>
        </p:nvSpPr>
        <p:spPr>
          <a:xfrm>
            <a:off x="6480594" y="44620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392" name="Group 391"/>
          <p:cNvGrpSpPr/>
          <p:nvPr/>
        </p:nvGrpSpPr>
        <p:grpSpPr>
          <a:xfrm>
            <a:off x="1828800" y="4339597"/>
            <a:ext cx="927474" cy="775074"/>
            <a:chOff x="3352800" y="1968126"/>
            <a:chExt cx="927474" cy="775074"/>
          </a:xfrm>
        </p:grpSpPr>
        <p:sp>
          <p:nvSpPr>
            <p:cNvPr id="393" name="Oval 392"/>
            <p:cNvSpPr/>
            <p:nvPr/>
          </p:nvSpPr>
          <p:spPr>
            <a:xfrm>
              <a:off x="3352800" y="2133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4" name="Straight Arrow Connector 393"/>
            <p:cNvCxnSpPr>
              <a:endCxn id="393" idx="7"/>
            </p:cNvCxnSpPr>
            <p:nvPr/>
          </p:nvCxnSpPr>
          <p:spPr>
            <a:xfrm flipH="1">
              <a:off x="3873126" y="1968126"/>
              <a:ext cx="407148" cy="254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5" name="TextBox 394"/>
          <p:cNvSpPr txBox="1"/>
          <p:nvPr/>
        </p:nvSpPr>
        <p:spPr>
          <a:xfrm>
            <a:off x="1828800" y="4623717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396" name="Group 395"/>
          <p:cNvGrpSpPr/>
          <p:nvPr/>
        </p:nvGrpSpPr>
        <p:grpSpPr>
          <a:xfrm>
            <a:off x="2209800" y="2362200"/>
            <a:ext cx="990600" cy="609600"/>
            <a:chOff x="3200400" y="1447800"/>
            <a:chExt cx="990600" cy="609600"/>
          </a:xfrm>
        </p:grpSpPr>
        <p:sp>
          <p:nvSpPr>
            <p:cNvPr id="397" name="Oval 396"/>
            <p:cNvSpPr/>
            <p:nvPr/>
          </p:nvSpPr>
          <p:spPr>
            <a:xfrm>
              <a:off x="3200400" y="1447800"/>
              <a:ext cx="609600" cy="6096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8" name="Straight Arrow Connector 397"/>
            <p:cNvCxnSpPr>
              <a:endCxn id="397" idx="6"/>
            </p:cNvCxnSpPr>
            <p:nvPr/>
          </p:nvCxnSpPr>
          <p:spPr>
            <a:xfrm flipH="1">
              <a:off x="3810000" y="17526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9" name="TextBox 398"/>
          <p:cNvSpPr txBox="1"/>
          <p:nvPr/>
        </p:nvSpPr>
        <p:spPr>
          <a:xfrm>
            <a:off x="2209800" y="24808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₱400</a:t>
            </a:r>
            <a:endParaRPr lang="en-US" sz="1600" b="1" dirty="0"/>
          </a:p>
        </p:txBody>
      </p:sp>
      <p:grpSp>
        <p:nvGrpSpPr>
          <p:cNvPr id="400" name="Group 399"/>
          <p:cNvGrpSpPr/>
          <p:nvPr/>
        </p:nvGrpSpPr>
        <p:grpSpPr>
          <a:xfrm>
            <a:off x="2362200" y="3048000"/>
            <a:ext cx="990600" cy="609600"/>
            <a:chOff x="3200400" y="1447800"/>
            <a:chExt cx="990600" cy="609600"/>
          </a:xfrm>
        </p:grpSpPr>
        <p:sp>
          <p:nvSpPr>
            <p:cNvPr id="401" name="Oval 400"/>
            <p:cNvSpPr/>
            <p:nvPr/>
          </p:nvSpPr>
          <p:spPr>
            <a:xfrm>
              <a:off x="3200400" y="1447800"/>
              <a:ext cx="609600" cy="6096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2" name="Straight Arrow Connector 401"/>
            <p:cNvCxnSpPr>
              <a:endCxn id="401" idx="6"/>
            </p:cNvCxnSpPr>
            <p:nvPr/>
          </p:nvCxnSpPr>
          <p:spPr>
            <a:xfrm flipH="1">
              <a:off x="3810000" y="17526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3" name="TextBox 402"/>
          <p:cNvSpPr txBox="1"/>
          <p:nvPr/>
        </p:nvSpPr>
        <p:spPr>
          <a:xfrm>
            <a:off x="2362200" y="31666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₱400</a:t>
            </a:r>
            <a:endParaRPr lang="en-US" sz="1600" b="1" dirty="0"/>
          </a:p>
        </p:txBody>
      </p:sp>
      <p:grpSp>
        <p:nvGrpSpPr>
          <p:cNvPr id="404" name="Group 403"/>
          <p:cNvGrpSpPr/>
          <p:nvPr/>
        </p:nvGrpSpPr>
        <p:grpSpPr>
          <a:xfrm>
            <a:off x="5562600" y="3048000"/>
            <a:ext cx="1066800" cy="609600"/>
            <a:chOff x="4800600" y="1447800"/>
            <a:chExt cx="1066800" cy="609600"/>
          </a:xfrm>
        </p:grpSpPr>
        <p:sp>
          <p:nvSpPr>
            <p:cNvPr id="405" name="Oval 404"/>
            <p:cNvSpPr/>
            <p:nvPr/>
          </p:nvSpPr>
          <p:spPr>
            <a:xfrm>
              <a:off x="5257800" y="1447800"/>
              <a:ext cx="609600" cy="6096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6" name="Straight Arrow Connector 405"/>
            <p:cNvCxnSpPr>
              <a:endCxn id="405" idx="2"/>
            </p:cNvCxnSpPr>
            <p:nvPr/>
          </p:nvCxnSpPr>
          <p:spPr>
            <a:xfrm>
              <a:off x="4800600" y="175260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7" name="TextBox 406"/>
          <p:cNvSpPr txBox="1"/>
          <p:nvPr/>
        </p:nvSpPr>
        <p:spPr>
          <a:xfrm>
            <a:off x="6010320" y="31666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₱400</a:t>
            </a:r>
            <a:endParaRPr lang="en-US" sz="1600" b="1" dirty="0"/>
          </a:p>
        </p:txBody>
      </p:sp>
      <p:grpSp>
        <p:nvGrpSpPr>
          <p:cNvPr id="408" name="Group 407"/>
          <p:cNvGrpSpPr/>
          <p:nvPr/>
        </p:nvGrpSpPr>
        <p:grpSpPr>
          <a:xfrm>
            <a:off x="6629400" y="3048000"/>
            <a:ext cx="1066800" cy="609600"/>
            <a:chOff x="4800600" y="1447800"/>
            <a:chExt cx="1066800" cy="609600"/>
          </a:xfrm>
        </p:grpSpPr>
        <p:sp>
          <p:nvSpPr>
            <p:cNvPr id="409" name="Oval 408"/>
            <p:cNvSpPr/>
            <p:nvPr/>
          </p:nvSpPr>
          <p:spPr>
            <a:xfrm>
              <a:off x="5257800" y="14478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0" name="Straight Arrow Connector 409"/>
            <p:cNvCxnSpPr>
              <a:endCxn id="409" idx="2"/>
            </p:cNvCxnSpPr>
            <p:nvPr/>
          </p:nvCxnSpPr>
          <p:spPr>
            <a:xfrm>
              <a:off x="4800600" y="175260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1" name="TextBox 410"/>
          <p:cNvSpPr txBox="1"/>
          <p:nvPr/>
        </p:nvSpPr>
        <p:spPr>
          <a:xfrm>
            <a:off x="7077120" y="31666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412" name="Group 411"/>
          <p:cNvGrpSpPr/>
          <p:nvPr/>
        </p:nvGrpSpPr>
        <p:grpSpPr>
          <a:xfrm>
            <a:off x="6553200" y="3505200"/>
            <a:ext cx="851274" cy="775074"/>
            <a:chOff x="4711326" y="1968126"/>
            <a:chExt cx="851274" cy="775074"/>
          </a:xfrm>
        </p:grpSpPr>
        <p:sp>
          <p:nvSpPr>
            <p:cNvPr id="413" name="Oval 412"/>
            <p:cNvSpPr/>
            <p:nvPr/>
          </p:nvSpPr>
          <p:spPr>
            <a:xfrm>
              <a:off x="4953000" y="2133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4" name="Straight Arrow Connector 413"/>
            <p:cNvCxnSpPr>
              <a:endCxn id="413" idx="1"/>
            </p:cNvCxnSpPr>
            <p:nvPr/>
          </p:nvCxnSpPr>
          <p:spPr>
            <a:xfrm>
              <a:off x="4711326" y="1968126"/>
              <a:ext cx="330948" cy="254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5" name="TextBox 414"/>
          <p:cNvSpPr txBox="1"/>
          <p:nvPr/>
        </p:nvSpPr>
        <p:spPr>
          <a:xfrm>
            <a:off x="6785394" y="3789320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416" name="Group 415"/>
          <p:cNvGrpSpPr/>
          <p:nvPr/>
        </p:nvGrpSpPr>
        <p:grpSpPr>
          <a:xfrm>
            <a:off x="2653926" y="4635126"/>
            <a:ext cx="927474" cy="775074"/>
            <a:chOff x="3352800" y="1968126"/>
            <a:chExt cx="927474" cy="775074"/>
          </a:xfrm>
        </p:grpSpPr>
        <p:sp>
          <p:nvSpPr>
            <p:cNvPr id="417" name="Oval 416"/>
            <p:cNvSpPr/>
            <p:nvPr/>
          </p:nvSpPr>
          <p:spPr>
            <a:xfrm>
              <a:off x="3352800" y="2133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8" name="Straight Arrow Connector 417"/>
            <p:cNvCxnSpPr>
              <a:endCxn id="417" idx="7"/>
            </p:cNvCxnSpPr>
            <p:nvPr/>
          </p:nvCxnSpPr>
          <p:spPr>
            <a:xfrm flipH="1">
              <a:off x="3873126" y="1968126"/>
              <a:ext cx="407148" cy="254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9" name="TextBox 418"/>
          <p:cNvSpPr txBox="1"/>
          <p:nvPr/>
        </p:nvSpPr>
        <p:spPr>
          <a:xfrm>
            <a:off x="2653926" y="49192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420" name="Group 419"/>
          <p:cNvGrpSpPr/>
          <p:nvPr/>
        </p:nvGrpSpPr>
        <p:grpSpPr>
          <a:xfrm>
            <a:off x="1524000" y="3581400"/>
            <a:ext cx="927474" cy="775074"/>
            <a:chOff x="3352800" y="1968126"/>
            <a:chExt cx="927474" cy="775074"/>
          </a:xfrm>
        </p:grpSpPr>
        <p:sp>
          <p:nvSpPr>
            <p:cNvPr id="421" name="Oval 420"/>
            <p:cNvSpPr/>
            <p:nvPr/>
          </p:nvSpPr>
          <p:spPr>
            <a:xfrm>
              <a:off x="3352800" y="2133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2" name="Straight Arrow Connector 421"/>
            <p:cNvCxnSpPr>
              <a:endCxn id="421" idx="7"/>
            </p:cNvCxnSpPr>
            <p:nvPr/>
          </p:nvCxnSpPr>
          <p:spPr>
            <a:xfrm flipH="1">
              <a:off x="3873126" y="1968126"/>
              <a:ext cx="407148" cy="254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3" name="TextBox 422"/>
          <p:cNvSpPr txBox="1"/>
          <p:nvPr/>
        </p:nvSpPr>
        <p:spPr>
          <a:xfrm>
            <a:off x="1524000" y="3865520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424" name="Group 423"/>
          <p:cNvGrpSpPr/>
          <p:nvPr/>
        </p:nvGrpSpPr>
        <p:grpSpPr>
          <a:xfrm>
            <a:off x="5473326" y="4572000"/>
            <a:ext cx="851274" cy="775074"/>
            <a:chOff x="4711326" y="1968126"/>
            <a:chExt cx="851274" cy="775074"/>
          </a:xfrm>
        </p:grpSpPr>
        <p:sp>
          <p:nvSpPr>
            <p:cNvPr id="425" name="Oval 424"/>
            <p:cNvSpPr/>
            <p:nvPr/>
          </p:nvSpPr>
          <p:spPr>
            <a:xfrm>
              <a:off x="4953000" y="2133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6" name="Straight Arrow Connector 425"/>
            <p:cNvCxnSpPr>
              <a:endCxn id="425" idx="1"/>
            </p:cNvCxnSpPr>
            <p:nvPr/>
          </p:nvCxnSpPr>
          <p:spPr>
            <a:xfrm>
              <a:off x="4711326" y="1968126"/>
              <a:ext cx="330948" cy="254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7" name="TextBox 426"/>
          <p:cNvSpPr txBox="1"/>
          <p:nvPr/>
        </p:nvSpPr>
        <p:spPr>
          <a:xfrm>
            <a:off x="5705520" y="4856120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428" name="Group 427"/>
          <p:cNvGrpSpPr/>
          <p:nvPr/>
        </p:nvGrpSpPr>
        <p:grpSpPr>
          <a:xfrm>
            <a:off x="6934200" y="2362200"/>
            <a:ext cx="1066800" cy="609600"/>
            <a:chOff x="4800600" y="1447800"/>
            <a:chExt cx="1066800" cy="609600"/>
          </a:xfrm>
        </p:grpSpPr>
        <p:sp>
          <p:nvSpPr>
            <p:cNvPr id="429" name="Oval 428"/>
            <p:cNvSpPr/>
            <p:nvPr/>
          </p:nvSpPr>
          <p:spPr>
            <a:xfrm>
              <a:off x="5257800" y="14478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0" name="Straight Arrow Connector 429"/>
            <p:cNvCxnSpPr>
              <a:endCxn id="429" idx="2"/>
            </p:cNvCxnSpPr>
            <p:nvPr/>
          </p:nvCxnSpPr>
          <p:spPr>
            <a:xfrm>
              <a:off x="4800600" y="175260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1" name="TextBox 430"/>
          <p:cNvSpPr txBox="1"/>
          <p:nvPr/>
        </p:nvSpPr>
        <p:spPr>
          <a:xfrm>
            <a:off x="7381920" y="24808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432" name="Group 431"/>
          <p:cNvGrpSpPr/>
          <p:nvPr/>
        </p:nvGrpSpPr>
        <p:grpSpPr>
          <a:xfrm>
            <a:off x="1219200" y="2362200"/>
            <a:ext cx="990600" cy="609600"/>
            <a:chOff x="3200400" y="1447800"/>
            <a:chExt cx="990600" cy="609600"/>
          </a:xfrm>
        </p:grpSpPr>
        <p:sp>
          <p:nvSpPr>
            <p:cNvPr id="433" name="Oval 432"/>
            <p:cNvSpPr/>
            <p:nvPr/>
          </p:nvSpPr>
          <p:spPr>
            <a:xfrm>
              <a:off x="3200400" y="14478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4" name="Straight Arrow Connector 433"/>
            <p:cNvCxnSpPr>
              <a:endCxn id="433" idx="6"/>
            </p:cNvCxnSpPr>
            <p:nvPr/>
          </p:nvCxnSpPr>
          <p:spPr>
            <a:xfrm flipH="1">
              <a:off x="3810000" y="17526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5" name="TextBox 434"/>
          <p:cNvSpPr txBox="1"/>
          <p:nvPr/>
        </p:nvSpPr>
        <p:spPr>
          <a:xfrm>
            <a:off x="1219200" y="24808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436" name="Group 435"/>
          <p:cNvGrpSpPr/>
          <p:nvPr/>
        </p:nvGrpSpPr>
        <p:grpSpPr>
          <a:xfrm>
            <a:off x="1371600" y="3048000"/>
            <a:ext cx="990600" cy="609600"/>
            <a:chOff x="3200400" y="1447800"/>
            <a:chExt cx="990600" cy="609600"/>
          </a:xfrm>
        </p:grpSpPr>
        <p:sp>
          <p:nvSpPr>
            <p:cNvPr id="437" name="Oval 436"/>
            <p:cNvSpPr/>
            <p:nvPr/>
          </p:nvSpPr>
          <p:spPr>
            <a:xfrm>
              <a:off x="3200400" y="14478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8" name="Straight Arrow Connector 437"/>
            <p:cNvCxnSpPr>
              <a:endCxn id="437" idx="6"/>
            </p:cNvCxnSpPr>
            <p:nvPr/>
          </p:nvCxnSpPr>
          <p:spPr>
            <a:xfrm flipH="1">
              <a:off x="3810000" y="17526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9" name="TextBox 438"/>
          <p:cNvSpPr txBox="1"/>
          <p:nvPr/>
        </p:nvSpPr>
        <p:spPr>
          <a:xfrm>
            <a:off x="1371600" y="31666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sp>
        <p:nvSpPr>
          <p:cNvPr id="440" name="TextBox 439"/>
          <p:cNvSpPr txBox="1"/>
          <p:nvPr/>
        </p:nvSpPr>
        <p:spPr>
          <a:xfrm>
            <a:off x="4196460" y="2465457"/>
            <a:ext cx="60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YOU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41" name="Group 440"/>
          <p:cNvGrpSpPr/>
          <p:nvPr/>
        </p:nvGrpSpPr>
        <p:grpSpPr>
          <a:xfrm>
            <a:off x="5562600" y="1600200"/>
            <a:ext cx="1066800" cy="609600"/>
            <a:chOff x="4800600" y="1447800"/>
            <a:chExt cx="1066800" cy="609600"/>
          </a:xfrm>
        </p:grpSpPr>
        <p:sp>
          <p:nvSpPr>
            <p:cNvPr id="442" name="Oval 441"/>
            <p:cNvSpPr/>
            <p:nvPr/>
          </p:nvSpPr>
          <p:spPr>
            <a:xfrm>
              <a:off x="5257800" y="1447800"/>
              <a:ext cx="609600" cy="6096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3" name="Straight Arrow Connector 442"/>
            <p:cNvCxnSpPr>
              <a:endCxn id="442" idx="2"/>
            </p:cNvCxnSpPr>
            <p:nvPr/>
          </p:nvCxnSpPr>
          <p:spPr>
            <a:xfrm>
              <a:off x="4800600" y="175260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4" name="TextBox 443"/>
          <p:cNvSpPr txBox="1"/>
          <p:nvPr/>
        </p:nvSpPr>
        <p:spPr>
          <a:xfrm>
            <a:off x="6010320" y="17188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₱400</a:t>
            </a:r>
            <a:endParaRPr lang="en-US" sz="1600" b="1" dirty="0"/>
          </a:p>
        </p:txBody>
      </p:sp>
      <p:grpSp>
        <p:nvGrpSpPr>
          <p:cNvPr id="445" name="Group 444"/>
          <p:cNvGrpSpPr/>
          <p:nvPr/>
        </p:nvGrpSpPr>
        <p:grpSpPr>
          <a:xfrm>
            <a:off x="6629400" y="1600200"/>
            <a:ext cx="1066800" cy="609600"/>
            <a:chOff x="4800600" y="1447800"/>
            <a:chExt cx="1066800" cy="609600"/>
          </a:xfrm>
        </p:grpSpPr>
        <p:sp>
          <p:nvSpPr>
            <p:cNvPr id="446" name="Oval 445"/>
            <p:cNvSpPr/>
            <p:nvPr/>
          </p:nvSpPr>
          <p:spPr>
            <a:xfrm>
              <a:off x="5257800" y="14478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7" name="Straight Arrow Connector 446"/>
            <p:cNvCxnSpPr>
              <a:endCxn id="446" idx="2"/>
            </p:cNvCxnSpPr>
            <p:nvPr/>
          </p:nvCxnSpPr>
          <p:spPr>
            <a:xfrm>
              <a:off x="4800600" y="175260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8" name="TextBox 447"/>
          <p:cNvSpPr txBox="1"/>
          <p:nvPr/>
        </p:nvSpPr>
        <p:spPr>
          <a:xfrm>
            <a:off x="7077120" y="17188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449" name="Group 448"/>
          <p:cNvGrpSpPr/>
          <p:nvPr/>
        </p:nvGrpSpPr>
        <p:grpSpPr>
          <a:xfrm>
            <a:off x="8001000" y="2362200"/>
            <a:ext cx="1066800" cy="609600"/>
            <a:chOff x="4800600" y="1447800"/>
            <a:chExt cx="1066800" cy="609600"/>
          </a:xfrm>
        </p:grpSpPr>
        <p:sp>
          <p:nvSpPr>
            <p:cNvPr id="450" name="Oval 449"/>
            <p:cNvSpPr/>
            <p:nvPr/>
          </p:nvSpPr>
          <p:spPr>
            <a:xfrm>
              <a:off x="5257800" y="14478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1" name="Straight Arrow Connector 450"/>
            <p:cNvCxnSpPr>
              <a:endCxn id="450" idx="2"/>
            </p:cNvCxnSpPr>
            <p:nvPr/>
          </p:nvCxnSpPr>
          <p:spPr>
            <a:xfrm>
              <a:off x="4800600" y="175260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2" name="TextBox 451"/>
          <p:cNvSpPr txBox="1"/>
          <p:nvPr/>
        </p:nvSpPr>
        <p:spPr>
          <a:xfrm>
            <a:off x="8448720" y="24808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453" name="Group 452"/>
          <p:cNvGrpSpPr/>
          <p:nvPr/>
        </p:nvGrpSpPr>
        <p:grpSpPr>
          <a:xfrm>
            <a:off x="7696200" y="1600200"/>
            <a:ext cx="1066800" cy="609600"/>
            <a:chOff x="4800600" y="1447800"/>
            <a:chExt cx="1066800" cy="609600"/>
          </a:xfrm>
        </p:grpSpPr>
        <p:sp>
          <p:nvSpPr>
            <p:cNvPr id="454" name="Oval 453"/>
            <p:cNvSpPr/>
            <p:nvPr/>
          </p:nvSpPr>
          <p:spPr>
            <a:xfrm>
              <a:off x="5257800" y="14478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5" name="Straight Arrow Connector 454"/>
            <p:cNvCxnSpPr>
              <a:endCxn id="454" idx="2"/>
            </p:cNvCxnSpPr>
            <p:nvPr/>
          </p:nvCxnSpPr>
          <p:spPr>
            <a:xfrm>
              <a:off x="4800600" y="175260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6" name="TextBox 455"/>
          <p:cNvSpPr txBox="1"/>
          <p:nvPr/>
        </p:nvSpPr>
        <p:spPr>
          <a:xfrm>
            <a:off x="8143920" y="17188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457" name="Group 456"/>
          <p:cNvGrpSpPr/>
          <p:nvPr/>
        </p:nvGrpSpPr>
        <p:grpSpPr>
          <a:xfrm>
            <a:off x="7924800" y="2895600"/>
            <a:ext cx="851274" cy="775074"/>
            <a:chOff x="4711326" y="1968126"/>
            <a:chExt cx="851274" cy="775074"/>
          </a:xfrm>
        </p:grpSpPr>
        <p:sp>
          <p:nvSpPr>
            <p:cNvPr id="458" name="Oval 457"/>
            <p:cNvSpPr/>
            <p:nvPr/>
          </p:nvSpPr>
          <p:spPr>
            <a:xfrm>
              <a:off x="4953000" y="2133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9" name="Straight Arrow Connector 458"/>
            <p:cNvCxnSpPr>
              <a:endCxn id="458" idx="1"/>
            </p:cNvCxnSpPr>
            <p:nvPr/>
          </p:nvCxnSpPr>
          <p:spPr>
            <a:xfrm>
              <a:off x="4711326" y="1968126"/>
              <a:ext cx="330948" cy="254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" name="TextBox 459"/>
          <p:cNvSpPr txBox="1"/>
          <p:nvPr/>
        </p:nvSpPr>
        <p:spPr>
          <a:xfrm>
            <a:off x="8156994" y="3179720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461" name="Group 460"/>
          <p:cNvGrpSpPr/>
          <p:nvPr/>
        </p:nvGrpSpPr>
        <p:grpSpPr>
          <a:xfrm>
            <a:off x="7606926" y="3581400"/>
            <a:ext cx="851274" cy="775074"/>
            <a:chOff x="4711326" y="1968126"/>
            <a:chExt cx="851274" cy="775074"/>
          </a:xfrm>
        </p:grpSpPr>
        <p:sp>
          <p:nvSpPr>
            <p:cNvPr id="462" name="Oval 461"/>
            <p:cNvSpPr/>
            <p:nvPr/>
          </p:nvSpPr>
          <p:spPr>
            <a:xfrm>
              <a:off x="4953000" y="2133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3" name="Straight Arrow Connector 462"/>
            <p:cNvCxnSpPr>
              <a:endCxn id="462" idx="1"/>
            </p:cNvCxnSpPr>
            <p:nvPr/>
          </p:nvCxnSpPr>
          <p:spPr>
            <a:xfrm>
              <a:off x="4711326" y="1968126"/>
              <a:ext cx="330948" cy="254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4" name="TextBox 463"/>
          <p:cNvSpPr txBox="1"/>
          <p:nvPr/>
        </p:nvSpPr>
        <p:spPr>
          <a:xfrm>
            <a:off x="7839120" y="3865520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465" name="Group 464"/>
          <p:cNvGrpSpPr/>
          <p:nvPr/>
        </p:nvGrpSpPr>
        <p:grpSpPr>
          <a:xfrm>
            <a:off x="8229600" y="4330326"/>
            <a:ext cx="851274" cy="775074"/>
            <a:chOff x="4711326" y="1968126"/>
            <a:chExt cx="851274" cy="775074"/>
          </a:xfrm>
        </p:grpSpPr>
        <p:sp>
          <p:nvSpPr>
            <p:cNvPr id="466" name="Oval 465"/>
            <p:cNvSpPr/>
            <p:nvPr/>
          </p:nvSpPr>
          <p:spPr>
            <a:xfrm>
              <a:off x="4953000" y="2133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7" name="Straight Arrow Connector 466"/>
            <p:cNvCxnSpPr>
              <a:endCxn id="466" idx="1"/>
            </p:cNvCxnSpPr>
            <p:nvPr/>
          </p:nvCxnSpPr>
          <p:spPr>
            <a:xfrm>
              <a:off x="4711326" y="1968126"/>
              <a:ext cx="330948" cy="254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8" name="TextBox 467"/>
          <p:cNvSpPr txBox="1"/>
          <p:nvPr/>
        </p:nvSpPr>
        <p:spPr>
          <a:xfrm>
            <a:off x="8461794" y="46144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469" name="Group 468"/>
          <p:cNvGrpSpPr/>
          <p:nvPr/>
        </p:nvGrpSpPr>
        <p:grpSpPr>
          <a:xfrm>
            <a:off x="7302126" y="4191000"/>
            <a:ext cx="851274" cy="775074"/>
            <a:chOff x="4711326" y="1968126"/>
            <a:chExt cx="851274" cy="775074"/>
          </a:xfrm>
        </p:grpSpPr>
        <p:sp>
          <p:nvSpPr>
            <p:cNvPr id="470" name="Oval 469"/>
            <p:cNvSpPr/>
            <p:nvPr/>
          </p:nvSpPr>
          <p:spPr>
            <a:xfrm>
              <a:off x="4953000" y="2133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1" name="Straight Arrow Connector 470"/>
            <p:cNvCxnSpPr>
              <a:endCxn id="470" idx="1"/>
            </p:cNvCxnSpPr>
            <p:nvPr/>
          </p:nvCxnSpPr>
          <p:spPr>
            <a:xfrm>
              <a:off x="4711326" y="1968126"/>
              <a:ext cx="330948" cy="254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2" name="TextBox 471"/>
          <p:cNvSpPr txBox="1"/>
          <p:nvPr/>
        </p:nvSpPr>
        <p:spPr>
          <a:xfrm>
            <a:off x="7534320" y="4475120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473" name="Group 472"/>
          <p:cNvGrpSpPr/>
          <p:nvPr/>
        </p:nvGrpSpPr>
        <p:grpSpPr>
          <a:xfrm>
            <a:off x="2438400" y="1676400"/>
            <a:ext cx="990600" cy="609600"/>
            <a:chOff x="3200400" y="1447800"/>
            <a:chExt cx="990600" cy="609600"/>
          </a:xfrm>
        </p:grpSpPr>
        <p:sp>
          <p:nvSpPr>
            <p:cNvPr id="474" name="Oval 473"/>
            <p:cNvSpPr/>
            <p:nvPr/>
          </p:nvSpPr>
          <p:spPr>
            <a:xfrm>
              <a:off x="3200400" y="1447800"/>
              <a:ext cx="609600" cy="6096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5" name="Straight Arrow Connector 474"/>
            <p:cNvCxnSpPr>
              <a:endCxn id="474" idx="6"/>
            </p:cNvCxnSpPr>
            <p:nvPr/>
          </p:nvCxnSpPr>
          <p:spPr>
            <a:xfrm flipH="1">
              <a:off x="3810000" y="17526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6" name="TextBox 475"/>
          <p:cNvSpPr txBox="1"/>
          <p:nvPr/>
        </p:nvSpPr>
        <p:spPr>
          <a:xfrm>
            <a:off x="2438400" y="17950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₱400</a:t>
            </a:r>
            <a:endParaRPr lang="en-US" sz="1600" b="1" dirty="0"/>
          </a:p>
        </p:txBody>
      </p:sp>
      <p:grpSp>
        <p:nvGrpSpPr>
          <p:cNvPr id="477" name="Group 476"/>
          <p:cNvGrpSpPr/>
          <p:nvPr/>
        </p:nvGrpSpPr>
        <p:grpSpPr>
          <a:xfrm>
            <a:off x="1447800" y="1676400"/>
            <a:ext cx="990600" cy="609600"/>
            <a:chOff x="3200400" y="1447800"/>
            <a:chExt cx="990600" cy="609600"/>
          </a:xfrm>
        </p:grpSpPr>
        <p:sp>
          <p:nvSpPr>
            <p:cNvPr id="478" name="Oval 477"/>
            <p:cNvSpPr/>
            <p:nvPr/>
          </p:nvSpPr>
          <p:spPr>
            <a:xfrm>
              <a:off x="3200400" y="14478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9" name="Straight Arrow Connector 478"/>
            <p:cNvCxnSpPr>
              <a:endCxn id="478" idx="6"/>
            </p:cNvCxnSpPr>
            <p:nvPr/>
          </p:nvCxnSpPr>
          <p:spPr>
            <a:xfrm flipH="1">
              <a:off x="3810000" y="17526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0" name="TextBox 479"/>
          <p:cNvSpPr txBox="1"/>
          <p:nvPr/>
        </p:nvSpPr>
        <p:spPr>
          <a:xfrm>
            <a:off x="1447800" y="17950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481" name="Group 480"/>
          <p:cNvGrpSpPr/>
          <p:nvPr/>
        </p:nvGrpSpPr>
        <p:grpSpPr>
          <a:xfrm>
            <a:off x="5473326" y="838200"/>
            <a:ext cx="851274" cy="851274"/>
            <a:chOff x="4711326" y="685800"/>
            <a:chExt cx="851274" cy="851274"/>
          </a:xfrm>
        </p:grpSpPr>
        <p:sp>
          <p:nvSpPr>
            <p:cNvPr id="482" name="Oval 481"/>
            <p:cNvSpPr/>
            <p:nvPr/>
          </p:nvSpPr>
          <p:spPr>
            <a:xfrm>
              <a:off x="4953000" y="685800"/>
              <a:ext cx="609600" cy="6096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3" name="Straight Arrow Connector 482"/>
            <p:cNvCxnSpPr>
              <a:endCxn id="482" idx="3"/>
            </p:cNvCxnSpPr>
            <p:nvPr/>
          </p:nvCxnSpPr>
          <p:spPr>
            <a:xfrm flipV="1">
              <a:off x="4711326" y="1206126"/>
              <a:ext cx="330948" cy="3309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4" name="TextBox 483"/>
          <p:cNvSpPr txBox="1"/>
          <p:nvPr/>
        </p:nvSpPr>
        <p:spPr>
          <a:xfrm>
            <a:off x="5705520" y="990600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₱400</a:t>
            </a:r>
            <a:endParaRPr lang="en-US" sz="1600" b="1" dirty="0"/>
          </a:p>
        </p:txBody>
      </p:sp>
      <p:grpSp>
        <p:nvGrpSpPr>
          <p:cNvPr id="485" name="Group 484"/>
          <p:cNvGrpSpPr/>
          <p:nvPr/>
        </p:nvGrpSpPr>
        <p:grpSpPr>
          <a:xfrm>
            <a:off x="4200480" y="533400"/>
            <a:ext cx="609600" cy="914400"/>
            <a:chOff x="4191000" y="533400"/>
            <a:chExt cx="609600" cy="914400"/>
          </a:xfrm>
        </p:grpSpPr>
        <p:sp>
          <p:nvSpPr>
            <p:cNvPr id="486" name="Oval 485"/>
            <p:cNvSpPr/>
            <p:nvPr/>
          </p:nvSpPr>
          <p:spPr>
            <a:xfrm>
              <a:off x="4191000" y="533400"/>
              <a:ext cx="609600" cy="6096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7" name="Straight Arrow Connector 486"/>
            <p:cNvCxnSpPr>
              <a:endCxn id="486" idx="4"/>
            </p:cNvCxnSpPr>
            <p:nvPr/>
          </p:nvCxnSpPr>
          <p:spPr>
            <a:xfrm flipV="1">
              <a:off x="4495800" y="1143000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8" name="TextBox 487"/>
          <p:cNvSpPr txBox="1"/>
          <p:nvPr/>
        </p:nvSpPr>
        <p:spPr>
          <a:xfrm>
            <a:off x="4191000" y="6520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₱400</a:t>
            </a:r>
            <a:endParaRPr lang="en-US" sz="1600" b="1" dirty="0"/>
          </a:p>
        </p:txBody>
      </p:sp>
      <p:grpSp>
        <p:nvGrpSpPr>
          <p:cNvPr id="489" name="Group 488"/>
          <p:cNvGrpSpPr/>
          <p:nvPr/>
        </p:nvGrpSpPr>
        <p:grpSpPr>
          <a:xfrm>
            <a:off x="4724400" y="672726"/>
            <a:ext cx="851274" cy="851274"/>
            <a:chOff x="4711326" y="685800"/>
            <a:chExt cx="851274" cy="851274"/>
          </a:xfrm>
        </p:grpSpPr>
        <p:sp>
          <p:nvSpPr>
            <p:cNvPr id="490" name="Oval 489"/>
            <p:cNvSpPr/>
            <p:nvPr/>
          </p:nvSpPr>
          <p:spPr>
            <a:xfrm>
              <a:off x="4953000" y="685800"/>
              <a:ext cx="609600" cy="6096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1" name="Straight Arrow Connector 490"/>
            <p:cNvCxnSpPr>
              <a:endCxn id="490" idx="3"/>
            </p:cNvCxnSpPr>
            <p:nvPr/>
          </p:nvCxnSpPr>
          <p:spPr>
            <a:xfrm flipV="1">
              <a:off x="4711326" y="1206126"/>
              <a:ext cx="330948" cy="3309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2" name="TextBox 491"/>
          <p:cNvSpPr txBox="1"/>
          <p:nvPr/>
        </p:nvSpPr>
        <p:spPr>
          <a:xfrm>
            <a:off x="4956594" y="82512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₱400</a:t>
            </a:r>
            <a:endParaRPr lang="en-US" sz="1600" b="1" dirty="0"/>
          </a:p>
        </p:txBody>
      </p:sp>
      <p:grpSp>
        <p:nvGrpSpPr>
          <p:cNvPr id="493" name="Group 492"/>
          <p:cNvGrpSpPr/>
          <p:nvPr/>
        </p:nvGrpSpPr>
        <p:grpSpPr>
          <a:xfrm>
            <a:off x="3362280" y="825126"/>
            <a:ext cx="851274" cy="775074"/>
            <a:chOff x="3429000" y="762000"/>
            <a:chExt cx="851274" cy="775074"/>
          </a:xfrm>
        </p:grpSpPr>
        <p:sp>
          <p:nvSpPr>
            <p:cNvPr id="494" name="Oval 493"/>
            <p:cNvSpPr/>
            <p:nvPr/>
          </p:nvSpPr>
          <p:spPr>
            <a:xfrm>
              <a:off x="3429000" y="762000"/>
              <a:ext cx="609600" cy="6096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5" name="Straight Arrow Connector 494"/>
            <p:cNvCxnSpPr>
              <a:endCxn id="494" idx="5"/>
            </p:cNvCxnSpPr>
            <p:nvPr/>
          </p:nvCxnSpPr>
          <p:spPr>
            <a:xfrm flipH="1" flipV="1">
              <a:off x="3949326" y="1282326"/>
              <a:ext cx="330948" cy="254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6" name="TextBox 495"/>
          <p:cNvSpPr txBox="1"/>
          <p:nvPr/>
        </p:nvSpPr>
        <p:spPr>
          <a:xfrm>
            <a:off x="3352800" y="943772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₱400</a:t>
            </a:r>
            <a:endParaRPr lang="en-US" sz="1600" b="1" dirty="0"/>
          </a:p>
        </p:txBody>
      </p:sp>
      <p:grpSp>
        <p:nvGrpSpPr>
          <p:cNvPr id="497" name="Group 496"/>
          <p:cNvGrpSpPr/>
          <p:nvPr/>
        </p:nvGrpSpPr>
        <p:grpSpPr>
          <a:xfrm>
            <a:off x="2362200" y="838200"/>
            <a:ext cx="990600" cy="609600"/>
            <a:chOff x="3200400" y="1447800"/>
            <a:chExt cx="990600" cy="609600"/>
          </a:xfrm>
        </p:grpSpPr>
        <p:sp>
          <p:nvSpPr>
            <p:cNvPr id="498" name="Oval 497"/>
            <p:cNvSpPr/>
            <p:nvPr/>
          </p:nvSpPr>
          <p:spPr>
            <a:xfrm>
              <a:off x="3200400" y="14478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9" name="Straight Arrow Connector 498"/>
            <p:cNvCxnSpPr>
              <a:endCxn id="498" idx="6"/>
            </p:cNvCxnSpPr>
            <p:nvPr/>
          </p:nvCxnSpPr>
          <p:spPr>
            <a:xfrm flipH="1">
              <a:off x="3810000" y="17526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0" name="TextBox 499"/>
          <p:cNvSpPr txBox="1"/>
          <p:nvPr/>
        </p:nvSpPr>
        <p:spPr>
          <a:xfrm>
            <a:off x="2362200" y="9568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501" name="Group 500"/>
          <p:cNvGrpSpPr/>
          <p:nvPr/>
        </p:nvGrpSpPr>
        <p:grpSpPr>
          <a:xfrm>
            <a:off x="1371600" y="838200"/>
            <a:ext cx="990600" cy="609600"/>
            <a:chOff x="3200400" y="1447800"/>
            <a:chExt cx="990600" cy="609600"/>
          </a:xfrm>
        </p:grpSpPr>
        <p:sp>
          <p:nvSpPr>
            <p:cNvPr id="502" name="Oval 501"/>
            <p:cNvSpPr/>
            <p:nvPr/>
          </p:nvSpPr>
          <p:spPr>
            <a:xfrm>
              <a:off x="3200400" y="14478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3" name="Straight Arrow Connector 502"/>
            <p:cNvCxnSpPr>
              <a:endCxn id="502" idx="6"/>
            </p:cNvCxnSpPr>
            <p:nvPr/>
          </p:nvCxnSpPr>
          <p:spPr>
            <a:xfrm flipH="1">
              <a:off x="3810000" y="17526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4" name="TextBox 503"/>
          <p:cNvSpPr txBox="1"/>
          <p:nvPr/>
        </p:nvSpPr>
        <p:spPr>
          <a:xfrm>
            <a:off x="1371600" y="9568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505" name="Group 504"/>
          <p:cNvGrpSpPr/>
          <p:nvPr/>
        </p:nvGrpSpPr>
        <p:grpSpPr>
          <a:xfrm>
            <a:off x="381000" y="1676400"/>
            <a:ext cx="990600" cy="609600"/>
            <a:chOff x="3200400" y="1447800"/>
            <a:chExt cx="990600" cy="609600"/>
          </a:xfrm>
        </p:grpSpPr>
        <p:sp>
          <p:nvSpPr>
            <p:cNvPr id="506" name="Oval 505"/>
            <p:cNvSpPr/>
            <p:nvPr/>
          </p:nvSpPr>
          <p:spPr>
            <a:xfrm>
              <a:off x="3200400" y="14478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7" name="Straight Arrow Connector 506"/>
            <p:cNvCxnSpPr>
              <a:endCxn id="506" idx="6"/>
            </p:cNvCxnSpPr>
            <p:nvPr/>
          </p:nvCxnSpPr>
          <p:spPr>
            <a:xfrm flipH="1">
              <a:off x="3810000" y="17526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8" name="TextBox 507"/>
          <p:cNvSpPr txBox="1"/>
          <p:nvPr/>
        </p:nvSpPr>
        <p:spPr>
          <a:xfrm>
            <a:off x="381000" y="17950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509" name="Group 508"/>
          <p:cNvGrpSpPr/>
          <p:nvPr/>
        </p:nvGrpSpPr>
        <p:grpSpPr>
          <a:xfrm>
            <a:off x="6324600" y="838200"/>
            <a:ext cx="1066800" cy="609600"/>
            <a:chOff x="4800600" y="1447800"/>
            <a:chExt cx="1066800" cy="609600"/>
          </a:xfrm>
        </p:grpSpPr>
        <p:sp>
          <p:nvSpPr>
            <p:cNvPr id="510" name="Oval 509"/>
            <p:cNvSpPr/>
            <p:nvPr/>
          </p:nvSpPr>
          <p:spPr>
            <a:xfrm>
              <a:off x="5257800" y="14478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1" name="Straight Arrow Connector 510"/>
            <p:cNvCxnSpPr>
              <a:endCxn id="510" idx="2"/>
            </p:cNvCxnSpPr>
            <p:nvPr/>
          </p:nvCxnSpPr>
          <p:spPr>
            <a:xfrm>
              <a:off x="4800600" y="175260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" name="TextBox 511"/>
          <p:cNvSpPr txBox="1"/>
          <p:nvPr/>
        </p:nvSpPr>
        <p:spPr>
          <a:xfrm>
            <a:off x="6772320" y="9568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513" name="Group 512"/>
          <p:cNvGrpSpPr/>
          <p:nvPr/>
        </p:nvGrpSpPr>
        <p:grpSpPr>
          <a:xfrm>
            <a:off x="7391400" y="838200"/>
            <a:ext cx="1066800" cy="609600"/>
            <a:chOff x="4800600" y="1447800"/>
            <a:chExt cx="1066800" cy="609600"/>
          </a:xfrm>
        </p:grpSpPr>
        <p:sp>
          <p:nvSpPr>
            <p:cNvPr id="514" name="Oval 513"/>
            <p:cNvSpPr/>
            <p:nvPr/>
          </p:nvSpPr>
          <p:spPr>
            <a:xfrm>
              <a:off x="5257800" y="14478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5" name="Straight Arrow Connector 514"/>
            <p:cNvCxnSpPr>
              <a:endCxn id="514" idx="2"/>
            </p:cNvCxnSpPr>
            <p:nvPr/>
          </p:nvCxnSpPr>
          <p:spPr>
            <a:xfrm>
              <a:off x="4800600" y="175260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6" name="TextBox 515"/>
          <p:cNvSpPr txBox="1"/>
          <p:nvPr/>
        </p:nvSpPr>
        <p:spPr>
          <a:xfrm>
            <a:off x="7839120" y="9568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517" name="Group 516"/>
          <p:cNvGrpSpPr/>
          <p:nvPr/>
        </p:nvGrpSpPr>
        <p:grpSpPr>
          <a:xfrm>
            <a:off x="228600" y="2362200"/>
            <a:ext cx="990600" cy="609600"/>
            <a:chOff x="3200400" y="1447800"/>
            <a:chExt cx="990600" cy="609600"/>
          </a:xfrm>
        </p:grpSpPr>
        <p:sp>
          <p:nvSpPr>
            <p:cNvPr id="518" name="Oval 517"/>
            <p:cNvSpPr/>
            <p:nvPr/>
          </p:nvSpPr>
          <p:spPr>
            <a:xfrm>
              <a:off x="3200400" y="14478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9" name="Straight Arrow Connector 518"/>
            <p:cNvCxnSpPr>
              <a:endCxn id="518" idx="6"/>
            </p:cNvCxnSpPr>
            <p:nvPr/>
          </p:nvCxnSpPr>
          <p:spPr>
            <a:xfrm flipH="1">
              <a:off x="3810000" y="17526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0" name="TextBox 519"/>
          <p:cNvSpPr txBox="1"/>
          <p:nvPr/>
        </p:nvSpPr>
        <p:spPr>
          <a:xfrm>
            <a:off x="228600" y="24808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521" name="Group 520"/>
          <p:cNvGrpSpPr/>
          <p:nvPr/>
        </p:nvGrpSpPr>
        <p:grpSpPr>
          <a:xfrm>
            <a:off x="381000" y="3048000"/>
            <a:ext cx="990600" cy="609600"/>
            <a:chOff x="3200400" y="1447800"/>
            <a:chExt cx="990600" cy="609600"/>
          </a:xfrm>
        </p:grpSpPr>
        <p:sp>
          <p:nvSpPr>
            <p:cNvPr id="522" name="Oval 521"/>
            <p:cNvSpPr/>
            <p:nvPr/>
          </p:nvSpPr>
          <p:spPr>
            <a:xfrm>
              <a:off x="3200400" y="14478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3" name="Straight Arrow Connector 522"/>
            <p:cNvCxnSpPr>
              <a:endCxn id="522" idx="6"/>
            </p:cNvCxnSpPr>
            <p:nvPr/>
          </p:nvCxnSpPr>
          <p:spPr>
            <a:xfrm flipH="1">
              <a:off x="3810000" y="17526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4" name="TextBox 523"/>
          <p:cNvSpPr txBox="1"/>
          <p:nvPr/>
        </p:nvSpPr>
        <p:spPr>
          <a:xfrm>
            <a:off x="381000" y="31666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525" name="Group 524"/>
          <p:cNvGrpSpPr/>
          <p:nvPr/>
        </p:nvGrpSpPr>
        <p:grpSpPr>
          <a:xfrm>
            <a:off x="533400" y="3733800"/>
            <a:ext cx="990600" cy="609600"/>
            <a:chOff x="3200400" y="1447800"/>
            <a:chExt cx="990600" cy="609600"/>
          </a:xfrm>
        </p:grpSpPr>
        <p:sp>
          <p:nvSpPr>
            <p:cNvPr id="526" name="Oval 525"/>
            <p:cNvSpPr/>
            <p:nvPr/>
          </p:nvSpPr>
          <p:spPr>
            <a:xfrm>
              <a:off x="3200400" y="14478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7" name="Straight Arrow Connector 526"/>
            <p:cNvCxnSpPr>
              <a:endCxn id="526" idx="6"/>
            </p:cNvCxnSpPr>
            <p:nvPr/>
          </p:nvCxnSpPr>
          <p:spPr>
            <a:xfrm flipH="1">
              <a:off x="3810000" y="17526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8" name="TextBox 527"/>
          <p:cNvSpPr txBox="1"/>
          <p:nvPr/>
        </p:nvSpPr>
        <p:spPr>
          <a:xfrm>
            <a:off x="533400" y="38524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529" name="Group 528"/>
          <p:cNvGrpSpPr/>
          <p:nvPr/>
        </p:nvGrpSpPr>
        <p:grpSpPr>
          <a:xfrm>
            <a:off x="838200" y="4495800"/>
            <a:ext cx="990600" cy="609600"/>
            <a:chOff x="3200400" y="1447800"/>
            <a:chExt cx="990600" cy="609600"/>
          </a:xfrm>
        </p:grpSpPr>
        <p:sp>
          <p:nvSpPr>
            <p:cNvPr id="530" name="Oval 529"/>
            <p:cNvSpPr/>
            <p:nvPr/>
          </p:nvSpPr>
          <p:spPr>
            <a:xfrm>
              <a:off x="3200400" y="14478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1" name="Straight Arrow Connector 530"/>
            <p:cNvCxnSpPr>
              <a:endCxn id="530" idx="6"/>
            </p:cNvCxnSpPr>
            <p:nvPr/>
          </p:nvCxnSpPr>
          <p:spPr>
            <a:xfrm flipH="1">
              <a:off x="3810000" y="17526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2" name="TextBox 531"/>
          <p:cNvSpPr txBox="1"/>
          <p:nvPr/>
        </p:nvSpPr>
        <p:spPr>
          <a:xfrm>
            <a:off x="838200" y="46144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533" name="Group 532"/>
          <p:cNvGrpSpPr/>
          <p:nvPr/>
        </p:nvGrpSpPr>
        <p:grpSpPr>
          <a:xfrm>
            <a:off x="2451474" y="5486400"/>
            <a:ext cx="927474" cy="775074"/>
            <a:chOff x="3352800" y="1968126"/>
            <a:chExt cx="927474" cy="775074"/>
          </a:xfrm>
        </p:grpSpPr>
        <p:sp>
          <p:nvSpPr>
            <p:cNvPr id="534" name="Oval 533"/>
            <p:cNvSpPr/>
            <p:nvPr/>
          </p:nvSpPr>
          <p:spPr>
            <a:xfrm>
              <a:off x="3352800" y="2133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5" name="Straight Arrow Connector 534"/>
            <p:cNvCxnSpPr>
              <a:endCxn id="534" idx="7"/>
            </p:cNvCxnSpPr>
            <p:nvPr/>
          </p:nvCxnSpPr>
          <p:spPr>
            <a:xfrm flipH="1">
              <a:off x="3873126" y="1968126"/>
              <a:ext cx="407148" cy="254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6" name="TextBox 535"/>
          <p:cNvSpPr txBox="1"/>
          <p:nvPr/>
        </p:nvSpPr>
        <p:spPr>
          <a:xfrm>
            <a:off x="2451474" y="5770520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537" name="Group 536"/>
          <p:cNvGrpSpPr/>
          <p:nvPr/>
        </p:nvGrpSpPr>
        <p:grpSpPr>
          <a:xfrm>
            <a:off x="1752600" y="5257800"/>
            <a:ext cx="927474" cy="775074"/>
            <a:chOff x="3352800" y="1968126"/>
            <a:chExt cx="927474" cy="775074"/>
          </a:xfrm>
        </p:grpSpPr>
        <p:sp>
          <p:nvSpPr>
            <p:cNvPr id="538" name="Oval 537"/>
            <p:cNvSpPr/>
            <p:nvPr/>
          </p:nvSpPr>
          <p:spPr>
            <a:xfrm>
              <a:off x="3352800" y="2133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9" name="Straight Arrow Connector 538"/>
            <p:cNvCxnSpPr>
              <a:endCxn id="538" idx="7"/>
            </p:cNvCxnSpPr>
            <p:nvPr/>
          </p:nvCxnSpPr>
          <p:spPr>
            <a:xfrm flipH="1">
              <a:off x="3873126" y="1968126"/>
              <a:ext cx="407148" cy="254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0" name="TextBox 539"/>
          <p:cNvSpPr txBox="1"/>
          <p:nvPr/>
        </p:nvSpPr>
        <p:spPr>
          <a:xfrm>
            <a:off x="1752600" y="5541920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541" name="Group 540"/>
          <p:cNvGrpSpPr/>
          <p:nvPr/>
        </p:nvGrpSpPr>
        <p:grpSpPr>
          <a:xfrm>
            <a:off x="4200480" y="5867400"/>
            <a:ext cx="609600" cy="990600"/>
            <a:chOff x="4191000" y="2057400"/>
            <a:chExt cx="609600" cy="990600"/>
          </a:xfrm>
        </p:grpSpPr>
        <p:sp>
          <p:nvSpPr>
            <p:cNvPr id="542" name="Oval 541"/>
            <p:cNvSpPr/>
            <p:nvPr/>
          </p:nvSpPr>
          <p:spPr>
            <a:xfrm>
              <a:off x="4191000" y="24384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3" name="Straight Arrow Connector 542"/>
            <p:cNvCxnSpPr>
              <a:endCxn id="542" idx="0"/>
            </p:cNvCxnSpPr>
            <p:nvPr/>
          </p:nvCxnSpPr>
          <p:spPr>
            <a:xfrm>
              <a:off x="4495800" y="205740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4" name="TextBox 543"/>
          <p:cNvSpPr txBox="1"/>
          <p:nvPr/>
        </p:nvSpPr>
        <p:spPr>
          <a:xfrm>
            <a:off x="4191000" y="63670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545" name="Group 544"/>
          <p:cNvGrpSpPr/>
          <p:nvPr/>
        </p:nvGrpSpPr>
        <p:grpSpPr>
          <a:xfrm>
            <a:off x="4724400" y="5854326"/>
            <a:ext cx="851274" cy="775074"/>
            <a:chOff x="4711326" y="1968126"/>
            <a:chExt cx="851274" cy="775074"/>
          </a:xfrm>
        </p:grpSpPr>
        <p:sp>
          <p:nvSpPr>
            <p:cNvPr id="546" name="Oval 545"/>
            <p:cNvSpPr/>
            <p:nvPr/>
          </p:nvSpPr>
          <p:spPr>
            <a:xfrm>
              <a:off x="4953000" y="2133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7" name="Straight Arrow Connector 546"/>
            <p:cNvCxnSpPr>
              <a:endCxn id="546" idx="1"/>
            </p:cNvCxnSpPr>
            <p:nvPr/>
          </p:nvCxnSpPr>
          <p:spPr>
            <a:xfrm>
              <a:off x="4711326" y="1968126"/>
              <a:ext cx="330948" cy="254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8" name="TextBox 547"/>
          <p:cNvSpPr txBox="1"/>
          <p:nvPr/>
        </p:nvSpPr>
        <p:spPr>
          <a:xfrm>
            <a:off x="4956594" y="61384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549" name="Group 548"/>
          <p:cNvGrpSpPr/>
          <p:nvPr/>
        </p:nvGrpSpPr>
        <p:grpSpPr>
          <a:xfrm>
            <a:off x="5473326" y="5562600"/>
            <a:ext cx="851274" cy="775074"/>
            <a:chOff x="4711326" y="1968126"/>
            <a:chExt cx="851274" cy="775074"/>
          </a:xfrm>
        </p:grpSpPr>
        <p:sp>
          <p:nvSpPr>
            <p:cNvPr id="550" name="Oval 549"/>
            <p:cNvSpPr/>
            <p:nvPr/>
          </p:nvSpPr>
          <p:spPr>
            <a:xfrm>
              <a:off x="4953000" y="2133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1" name="Straight Arrow Connector 550"/>
            <p:cNvCxnSpPr>
              <a:endCxn id="550" idx="1"/>
            </p:cNvCxnSpPr>
            <p:nvPr/>
          </p:nvCxnSpPr>
          <p:spPr>
            <a:xfrm>
              <a:off x="4711326" y="1968126"/>
              <a:ext cx="330948" cy="254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2" name="TextBox 551"/>
          <p:cNvSpPr txBox="1"/>
          <p:nvPr/>
        </p:nvSpPr>
        <p:spPr>
          <a:xfrm>
            <a:off x="5705520" y="5846720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553" name="Group 552"/>
          <p:cNvGrpSpPr/>
          <p:nvPr/>
        </p:nvGrpSpPr>
        <p:grpSpPr>
          <a:xfrm>
            <a:off x="7010400" y="4876800"/>
            <a:ext cx="851274" cy="775074"/>
            <a:chOff x="4711326" y="1968126"/>
            <a:chExt cx="851274" cy="775074"/>
          </a:xfrm>
        </p:grpSpPr>
        <p:sp>
          <p:nvSpPr>
            <p:cNvPr id="554" name="Oval 553"/>
            <p:cNvSpPr/>
            <p:nvPr/>
          </p:nvSpPr>
          <p:spPr>
            <a:xfrm>
              <a:off x="4953000" y="2133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5" name="Straight Arrow Connector 554"/>
            <p:cNvCxnSpPr>
              <a:endCxn id="554" idx="1"/>
            </p:cNvCxnSpPr>
            <p:nvPr/>
          </p:nvCxnSpPr>
          <p:spPr>
            <a:xfrm>
              <a:off x="4711326" y="1968126"/>
              <a:ext cx="330948" cy="254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6" name="TextBox 555"/>
          <p:cNvSpPr txBox="1"/>
          <p:nvPr/>
        </p:nvSpPr>
        <p:spPr>
          <a:xfrm>
            <a:off x="7242594" y="5160920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557" name="Group 556"/>
          <p:cNvGrpSpPr/>
          <p:nvPr/>
        </p:nvGrpSpPr>
        <p:grpSpPr>
          <a:xfrm>
            <a:off x="6222252" y="5257800"/>
            <a:ext cx="851274" cy="775074"/>
            <a:chOff x="4711326" y="1968126"/>
            <a:chExt cx="851274" cy="775074"/>
          </a:xfrm>
        </p:grpSpPr>
        <p:sp>
          <p:nvSpPr>
            <p:cNvPr id="558" name="Oval 557"/>
            <p:cNvSpPr/>
            <p:nvPr/>
          </p:nvSpPr>
          <p:spPr>
            <a:xfrm>
              <a:off x="4953000" y="2133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9" name="Straight Arrow Connector 558"/>
            <p:cNvCxnSpPr>
              <a:endCxn id="558" idx="1"/>
            </p:cNvCxnSpPr>
            <p:nvPr/>
          </p:nvCxnSpPr>
          <p:spPr>
            <a:xfrm>
              <a:off x="4711326" y="1968126"/>
              <a:ext cx="330948" cy="254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0" name="TextBox 559"/>
          <p:cNvSpPr txBox="1"/>
          <p:nvPr/>
        </p:nvSpPr>
        <p:spPr>
          <a:xfrm>
            <a:off x="6454446" y="5541920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561" name="Group 560"/>
          <p:cNvGrpSpPr/>
          <p:nvPr/>
        </p:nvGrpSpPr>
        <p:grpSpPr>
          <a:xfrm>
            <a:off x="7835526" y="5473326"/>
            <a:ext cx="851274" cy="775074"/>
            <a:chOff x="4711326" y="1968126"/>
            <a:chExt cx="851274" cy="775074"/>
          </a:xfrm>
        </p:grpSpPr>
        <p:sp>
          <p:nvSpPr>
            <p:cNvPr id="562" name="Oval 561"/>
            <p:cNvSpPr/>
            <p:nvPr/>
          </p:nvSpPr>
          <p:spPr>
            <a:xfrm>
              <a:off x="4953000" y="2133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3" name="Straight Arrow Connector 562"/>
            <p:cNvCxnSpPr>
              <a:endCxn id="562" idx="1"/>
            </p:cNvCxnSpPr>
            <p:nvPr/>
          </p:nvCxnSpPr>
          <p:spPr>
            <a:xfrm>
              <a:off x="4711326" y="1968126"/>
              <a:ext cx="330948" cy="254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4" name="TextBox 563"/>
          <p:cNvSpPr txBox="1"/>
          <p:nvPr/>
        </p:nvSpPr>
        <p:spPr>
          <a:xfrm>
            <a:off x="8067720" y="57574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565" name="Group 564"/>
          <p:cNvGrpSpPr/>
          <p:nvPr/>
        </p:nvGrpSpPr>
        <p:grpSpPr>
          <a:xfrm>
            <a:off x="7010400" y="5867400"/>
            <a:ext cx="851274" cy="775074"/>
            <a:chOff x="4711326" y="1968126"/>
            <a:chExt cx="851274" cy="775074"/>
          </a:xfrm>
        </p:grpSpPr>
        <p:sp>
          <p:nvSpPr>
            <p:cNvPr id="566" name="Oval 565"/>
            <p:cNvSpPr/>
            <p:nvPr/>
          </p:nvSpPr>
          <p:spPr>
            <a:xfrm>
              <a:off x="4953000" y="2133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7" name="Straight Arrow Connector 566"/>
            <p:cNvCxnSpPr>
              <a:endCxn id="566" idx="1"/>
            </p:cNvCxnSpPr>
            <p:nvPr/>
          </p:nvCxnSpPr>
          <p:spPr>
            <a:xfrm>
              <a:off x="4711326" y="1968126"/>
              <a:ext cx="330948" cy="254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8" name="TextBox 567"/>
          <p:cNvSpPr txBox="1"/>
          <p:nvPr/>
        </p:nvSpPr>
        <p:spPr>
          <a:xfrm>
            <a:off x="7242594" y="6151520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569" name="Group 568"/>
          <p:cNvGrpSpPr/>
          <p:nvPr/>
        </p:nvGrpSpPr>
        <p:grpSpPr>
          <a:xfrm>
            <a:off x="3339726" y="5854326"/>
            <a:ext cx="927474" cy="775074"/>
            <a:chOff x="3352800" y="1968126"/>
            <a:chExt cx="927474" cy="775074"/>
          </a:xfrm>
        </p:grpSpPr>
        <p:sp>
          <p:nvSpPr>
            <p:cNvPr id="570" name="Oval 569"/>
            <p:cNvSpPr/>
            <p:nvPr/>
          </p:nvSpPr>
          <p:spPr>
            <a:xfrm>
              <a:off x="3352800" y="2133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1" name="Straight Arrow Connector 570"/>
            <p:cNvCxnSpPr>
              <a:endCxn id="570" idx="7"/>
            </p:cNvCxnSpPr>
            <p:nvPr/>
          </p:nvCxnSpPr>
          <p:spPr>
            <a:xfrm flipH="1">
              <a:off x="3873126" y="1968126"/>
              <a:ext cx="407148" cy="254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2" name="TextBox 571"/>
          <p:cNvSpPr txBox="1"/>
          <p:nvPr/>
        </p:nvSpPr>
        <p:spPr>
          <a:xfrm>
            <a:off x="3339726" y="61384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573" name="Group 572"/>
          <p:cNvGrpSpPr/>
          <p:nvPr/>
        </p:nvGrpSpPr>
        <p:grpSpPr>
          <a:xfrm>
            <a:off x="1053726" y="5029200"/>
            <a:ext cx="927474" cy="775074"/>
            <a:chOff x="3352800" y="1968126"/>
            <a:chExt cx="927474" cy="775074"/>
          </a:xfrm>
        </p:grpSpPr>
        <p:sp>
          <p:nvSpPr>
            <p:cNvPr id="574" name="Oval 573"/>
            <p:cNvSpPr/>
            <p:nvPr/>
          </p:nvSpPr>
          <p:spPr>
            <a:xfrm>
              <a:off x="3352800" y="2133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5" name="Straight Arrow Connector 574"/>
            <p:cNvCxnSpPr>
              <a:endCxn id="574" idx="7"/>
            </p:cNvCxnSpPr>
            <p:nvPr/>
          </p:nvCxnSpPr>
          <p:spPr>
            <a:xfrm flipH="1">
              <a:off x="3873126" y="1968126"/>
              <a:ext cx="407148" cy="254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6" name="TextBox 575"/>
          <p:cNvSpPr txBox="1"/>
          <p:nvPr/>
        </p:nvSpPr>
        <p:spPr>
          <a:xfrm>
            <a:off x="1053726" y="5313320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577" name="Group 576"/>
          <p:cNvGrpSpPr/>
          <p:nvPr/>
        </p:nvGrpSpPr>
        <p:grpSpPr>
          <a:xfrm>
            <a:off x="228600" y="5715000"/>
            <a:ext cx="927474" cy="775074"/>
            <a:chOff x="3352800" y="1968126"/>
            <a:chExt cx="927474" cy="775074"/>
          </a:xfrm>
        </p:grpSpPr>
        <p:sp>
          <p:nvSpPr>
            <p:cNvPr id="578" name="Oval 577"/>
            <p:cNvSpPr/>
            <p:nvPr/>
          </p:nvSpPr>
          <p:spPr>
            <a:xfrm>
              <a:off x="3352800" y="2133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9" name="Straight Arrow Connector 578"/>
            <p:cNvCxnSpPr>
              <a:endCxn id="578" idx="7"/>
            </p:cNvCxnSpPr>
            <p:nvPr/>
          </p:nvCxnSpPr>
          <p:spPr>
            <a:xfrm flipH="1">
              <a:off x="3873126" y="1968126"/>
              <a:ext cx="407148" cy="254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0" name="TextBox 579"/>
          <p:cNvSpPr txBox="1"/>
          <p:nvPr/>
        </p:nvSpPr>
        <p:spPr>
          <a:xfrm>
            <a:off x="228600" y="5999120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581" name="Group 580"/>
          <p:cNvGrpSpPr/>
          <p:nvPr/>
        </p:nvGrpSpPr>
        <p:grpSpPr>
          <a:xfrm>
            <a:off x="1066800" y="6006726"/>
            <a:ext cx="927474" cy="775074"/>
            <a:chOff x="3352800" y="1968126"/>
            <a:chExt cx="927474" cy="775074"/>
          </a:xfrm>
        </p:grpSpPr>
        <p:sp>
          <p:nvSpPr>
            <p:cNvPr id="582" name="Oval 581"/>
            <p:cNvSpPr/>
            <p:nvPr/>
          </p:nvSpPr>
          <p:spPr>
            <a:xfrm>
              <a:off x="3352800" y="2133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3" name="Straight Arrow Connector 582"/>
            <p:cNvCxnSpPr>
              <a:endCxn id="582" idx="7"/>
            </p:cNvCxnSpPr>
            <p:nvPr/>
          </p:nvCxnSpPr>
          <p:spPr>
            <a:xfrm flipH="1">
              <a:off x="3873126" y="1968126"/>
              <a:ext cx="407148" cy="254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4" name="TextBox 583"/>
          <p:cNvSpPr txBox="1"/>
          <p:nvPr/>
        </p:nvSpPr>
        <p:spPr>
          <a:xfrm>
            <a:off x="1066800" y="62908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585" name="Group 584"/>
          <p:cNvGrpSpPr/>
          <p:nvPr/>
        </p:nvGrpSpPr>
        <p:grpSpPr>
          <a:xfrm>
            <a:off x="0" y="4343400"/>
            <a:ext cx="927474" cy="775074"/>
            <a:chOff x="3352800" y="1968126"/>
            <a:chExt cx="927474" cy="775074"/>
          </a:xfrm>
        </p:grpSpPr>
        <p:sp>
          <p:nvSpPr>
            <p:cNvPr id="586" name="Oval 585"/>
            <p:cNvSpPr/>
            <p:nvPr/>
          </p:nvSpPr>
          <p:spPr>
            <a:xfrm>
              <a:off x="3352800" y="2133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7" name="Straight Arrow Connector 586"/>
            <p:cNvCxnSpPr>
              <a:endCxn id="586" idx="7"/>
            </p:cNvCxnSpPr>
            <p:nvPr/>
          </p:nvCxnSpPr>
          <p:spPr>
            <a:xfrm flipH="1">
              <a:off x="3873126" y="1968126"/>
              <a:ext cx="407148" cy="254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8" name="TextBox 587"/>
          <p:cNvSpPr txBox="1"/>
          <p:nvPr/>
        </p:nvSpPr>
        <p:spPr>
          <a:xfrm>
            <a:off x="-76200" y="4648200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589" name="Group 588"/>
          <p:cNvGrpSpPr/>
          <p:nvPr/>
        </p:nvGrpSpPr>
        <p:grpSpPr>
          <a:xfrm>
            <a:off x="381000" y="838200"/>
            <a:ext cx="990600" cy="609600"/>
            <a:chOff x="3200400" y="1447800"/>
            <a:chExt cx="990600" cy="609600"/>
          </a:xfrm>
        </p:grpSpPr>
        <p:sp>
          <p:nvSpPr>
            <p:cNvPr id="590" name="Oval 589"/>
            <p:cNvSpPr/>
            <p:nvPr/>
          </p:nvSpPr>
          <p:spPr>
            <a:xfrm>
              <a:off x="3200400" y="14478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1" name="Straight Arrow Connector 590"/>
            <p:cNvCxnSpPr>
              <a:endCxn id="590" idx="6"/>
            </p:cNvCxnSpPr>
            <p:nvPr/>
          </p:nvCxnSpPr>
          <p:spPr>
            <a:xfrm flipH="1">
              <a:off x="3810000" y="17526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2" name="TextBox 591"/>
          <p:cNvSpPr txBox="1"/>
          <p:nvPr/>
        </p:nvSpPr>
        <p:spPr>
          <a:xfrm>
            <a:off x="381000" y="9568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593" name="Group 592"/>
          <p:cNvGrpSpPr/>
          <p:nvPr/>
        </p:nvGrpSpPr>
        <p:grpSpPr>
          <a:xfrm>
            <a:off x="5562600" y="63126"/>
            <a:ext cx="851274" cy="851274"/>
            <a:chOff x="4711326" y="685800"/>
            <a:chExt cx="851274" cy="851274"/>
          </a:xfrm>
        </p:grpSpPr>
        <p:sp>
          <p:nvSpPr>
            <p:cNvPr id="594" name="Oval 593"/>
            <p:cNvSpPr/>
            <p:nvPr/>
          </p:nvSpPr>
          <p:spPr>
            <a:xfrm>
              <a:off x="4953000" y="6858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5" name="Straight Arrow Connector 594"/>
            <p:cNvCxnSpPr>
              <a:endCxn id="594" idx="3"/>
            </p:cNvCxnSpPr>
            <p:nvPr/>
          </p:nvCxnSpPr>
          <p:spPr>
            <a:xfrm flipV="1">
              <a:off x="4711326" y="1206126"/>
              <a:ext cx="330948" cy="3309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6" name="TextBox 595"/>
          <p:cNvSpPr txBox="1"/>
          <p:nvPr/>
        </p:nvSpPr>
        <p:spPr>
          <a:xfrm>
            <a:off x="5794794" y="21552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597" name="Group 596"/>
          <p:cNvGrpSpPr/>
          <p:nvPr/>
        </p:nvGrpSpPr>
        <p:grpSpPr>
          <a:xfrm>
            <a:off x="6311526" y="152400"/>
            <a:ext cx="851274" cy="851274"/>
            <a:chOff x="4711326" y="685800"/>
            <a:chExt cx="851274" cy="851274"/>
          </a:xfrm>
        </p:grpSpPr>
        <p:sp>
          <p:nvSpPr>
            <p:cNvPr id="598" name="Oval 597"/>
            <p:cNvSpPr/>
            <p:nvPr/>
          </p:nvSpPr>
          <p:spPr>
            <a:xfrm>
              <a:off x="4953000" y="6858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9" name="Straight Arrow Connector 598"/>
            <p:cNvCxnSpPr>
              <a:endCxn id="598" idx="3"/>
            </p:cNvCxnSpPr>
            <p:nvPr/>
          </p:nvCxnSpPr>
          <p:spPr>
            <a:xfrm flipV="1">
              <a:off x="4711326" y="1206126"/>
              <a:ext cx="330948" cy="3309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0" name="TextBox 599"/>
          <p:cNvSpPr txBox="1"/>
          <p:nvPr/>
        </p:nvSpPr>
        <p:spPr>
          <a:xfrm>
            <a:off x="6543720" y="304800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601" name="Group 600"/>
          <p:cNvGrpSpPr/>
          <p:nvPr/>
        </p:nvGrpSpPr>
        <p:grpSpPr>
          <a:xfrm>
            <a:off x="7302126" y="139326"/>
            <a:ext cx="851274" cy="851274"/>
            <a:chOff x="4711326" y="685800"/>
            <a:chExt cx="851274" cy="851274"/>
          </a:xfrm>
        </p:grpSpPr>
        <p:sp>
          <p:nvSpPr>
            <p:cNvPr id="602" name="Oval 601"/>
            <p:cNvSpPr/>
            <p:nvPr/>
          </p:nvSpPr>
          <p:spPr>
            <a:xfrm>
              <a:off x="4953000" y="6858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3" name="Straight Arrow Connector 602"/>
            <p:cNvCxnSpPr>
              <a:endCxn id="602" idx="3"/>
            </p:cNvCxnSpPr>
            <p:nvPr/>
          </p:nvCxnSpPr>
          <p:spPr>
            <a:xfrm flipV="1">
              <a:off x="4711326" y="1206126"/>
              <a:ext cx="330948" cy="3309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4" name="TextBox 603"/>
          <p:cNvSpPr txBox="1"/>
          <p:nvPr/>
        </p:nvSpPr>
        <p:spPr>
          <a:xfrm>
            <a:off x="7534320" y="29172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605" name="Group 604"/>
          <p:cNvGrpSpPr/>
          <p:nvPr/>
        </p:nvGrpSpPr>
        <p:grpSpPr>
          <a:xfrm>
            <a:off x="3362280" y="76200"/>
            <a:ext cx="851274" cy="775074"/>
            <a:chOff x="3429000" y="762000"/>
            <a:chExt cx="851274" cy="775074"/>
          </a:xfrm>
        </p:grpSpPr>
        <p:sp>
          <p:nvSpPr>
            <p:cNvPr id="606" name="Oval 605"/>
            <p:cNvSpPr/>
            <p:nvPr/>
          </p:nvSpPr>
          <p:spPr>
            <a:xfrm>
              <a:off x="3429000" y="7620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7" name="Straight Arrow Connector 606"/>
            <p:cNvCxnSpPr>
              <a:endCxn id="606" idx="5"/>
            </p:cNvCxnSpPr>
            <p:nvPr/>
          </p:nvCxnSpPr>
          <p:spPr>
            <a:xfrm flipH="1" flipV="1">
              <a:off x="3949326" y="1282326"/>
              <a:ext cx="330948" cy="254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8" name="TextBox 607"/>
          <p:cNvSpPr txBox="1"/>
          <p:nvPr/>
        </p:nvSpPr>
        <p:spPr>
          <a:xfrm>
            <a:off x="3352800" y="1948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609" name="Group 608"/>
          <p:cNvGrpSpPr/>
          <p:nvPr/>
        </p:nvGrpSpPr>
        <p:grpSpPr>
          <a:xfrm>
            <a:off x="2600280" y="152400"/>
            <a:ext cx="851274" cy="775074"/>
            <a:chOff x="3429000" y="762000"/>
            <a:chExt cx="851274" cy="775074"/>
          </a:xfrm>
        </p:grpSpPr>
        <p:sp>
          <p:nvSpPr>
            <p:cNvPr id="610" name="Oval 609"/>
            <p:cNvSpPr/>
            <p:nvPr/>
          </p:nvSpPr>
          <p:spPr>
            <a:xfrm>
              <a:off x="3429000" y="7620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1" name="Straight Arrow Connector 610"/>
            <p:cNvCxnSpPr>
              <a:endCxn id="610" idx="5"/>
            </p:cNvCxnSpPr>
            <p:nvPr/>
          </p:nvCxnSpPr>
          <p:spPr>
            <a:xfrm flipH="1" flipV="1">
              <a:off x="3949326" y="1282326"/>
              <a:ext cx="330948" cy="254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2" name="TextBox 611"/>
          <p:cNvSpPr txBox="1"/>
          <p:nvPr/>
        </p:nvSpPr>
        <p:spPr>
          <a:xfrm>
            <a:off x="2590800" y="2710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613" name="Group 612"/>
          <p:cNvGrpSpPr/>
          <p:nvPr/>
        </p:nvGrpSpPr>
        <p:grpSpPr>
          <a:xfrm>
            <a:off x="1609680" y="152400"/>
            <a:ext cx="851274" cy="775074"/>
            <a:chOff x="3429000" y="762000"/>
            <a:chExt cx="851274" cy="775074"/>
          </a:xfrm>
        </p:grpSpPr>
        <p:sp>
          <p:nvSpPr>
            <p:cNvPr id="614" name="Oval 613"/>
            <p:cNvSpPr/>
            <p:nvPr/>
          </p:nvSpPr>
          <p:spPr>
            <a:xfrm>
              <a:off x="3429000" y="7620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5" name="Straight Arrow Connector 614"/>
            <p:cNvCxnSpPr>
              <a:endCxn id="614" idx="5"/>
            </p:cNvCxnSpPr>
            <p:nvPr/>
          </p:nvCxnSpPr>
          <p:spPr>
            <a:xfrm flipH="1" flipV="1">
              <a:off x="3949326" y="1282326"/>
              <a:ext cx="330948" cy="254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6" name="TextBox 615"/>
          <p:cNvSpPr txBox="1"/>
          <p:nvPr/>
        </p:nvSpPr>
        <p:spPr>
          <a:xfrm>
            <a:off x="1600200" y="2710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617" name="Group 616"/>
          <p:cNvGrpSpPr/>
          <p:nvPr/>
        </p:nvGrpSpPr>
        <p:grpSpPr>
          <a:xfrm>
            <a:off x="596526" y="152400"/>
            <a:ext cx="851274" cy="775074"/>
            <a:chOff x="3429000" y="762000"/>
            <a:chExt cx="851274" cy="775074"/>
          </a:xfrm>
        </p:grpSpPr>
        <p:sp>
          <p:nvSpPr>
            <p:cNvPr id="618" name="Oval 617"/>
            <p:cNvSpPr/>
            <p:nvPr/>
          </p:nvSpPr>
          <p:spPr>
            <a:xfrm>
              <a:off x="3429000" y="7620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9" name="Straight Arrow Connector 618"/>
            <p:cNvCxnSpPr>
              <a:endCxn id="618" idx="5"/>
            </p:cNvCxnSpPr>
            <p:nvPr/>
          </p:nvCxnSpPr>
          <p:spPr>
            <a:xfrm flipH="1" flipV="1">
              <a:off x="3949326" y="1282326"/>
              <a:ext cx="330948" cy="254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0" name="TextBox 619"/>
          <p:cNvSpPr txBox="1"/>
          <p:nvPr/>
        </p:nvSpPr>
        <p:spPr>
          <a:xfrm>
            <a:off x="587046" y="2710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621" name="Group 620"/>
          <p:cNvGrpSpPr/>
          <p:nvPr/>
        </p:nvGrpSpPr>
        <p:grpSpPr>
          <a:xfrm>
            <a:off x="4787526" y="-13074"/>
            <a:ext cx="851274" cy="851274"/>
            <a:chOff x="4711326" y="685800"/>
            <a:chExt cx="851274" cy="851274"/>
          </a:xfrm>
        </p:grpSpPr>
        <p:sp>
          <p:nvSpPr>
            <p:cNvPr id="622" name="Oval 621"/>
            <p:cNvSpPr/>
            <p:nvPr/>
          </p:nvSpPr>
          <p:spPr>
            <a:xfrm>
              <a:off x="4953000" y="6858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3" name="Straight Arrow Connector 622"/>
            <p:cNvCxnSpPr>
              <a:endCxn id="622" idx="3"/>
            </p:cNvCxnSpPr>
            <p:nvPr/>
          </p:nvCxnSpPr>
          <p:spPr>
            <a:xfrm flipV="1">
              <a:off x="4711326" y="1206126"/>
              <a:ext cx="330948" cy="3309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4" name="TextBox 623"/>
          <p:cNvSpPr txBox="1"/>
          <p:nvPr/>
        </p:nvSpPr>
        <p:spPr>
          <a:xfrm>
            <a:off x="5019720" y="13932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625" name="Group 624"/>
          <p:cNvGrpSpPr/>
          <p:nvPr/>
        </p:nvGrpSpPr>
        <p:grpSpPr>
          <a:xfrm>
            <a:off x="6248400" y="6006726"/>
            <a:ext cx="851274" cy="775074"/>
            <a:chOff x="4711326" y="1968126"/>
            <a:chExt cx="851274" cy="775074"/>
          </a:xfrm>
        </p:grpSpPr>
        <p:sp>
          <p:nvSpPr>
            <p:cNvPr id="626" name="Oval 625"/>
            <p:cNvSpPr/>
            <p:nvPr/>
          </p:nvSpPr>
          <p:spPr>
            <a:xfrm>
              <a:off x="4953000" y="2133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7" name="Straight Arrow Connector 626"/>
            <p:cNvCxnSpPr>
              <a:endCxn id="626" idx="1"/>
            </p:cNvCxnSpPr>
            <p:nvPr/>
          </p:nvCxnSpPr>
          <p:spPr>
            <a:xfrm>
              <a:off x="4711326" y="1968126"/>
              <a:ext cx="330948" cy="254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8" name="TextBox 627"/>
          <p:cNvSpPr txBox="1"/>
          <p:nvPr/>
        </p:nvSpPr>
        <p:spPr>
          <a:xfrm>
            <a:off x="6480594" y="62908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grpSp>
        <p:nvGrpSpPr>
          <p:cNvPr id="629" name="Group 628"/>
          <p:cNvGrpSpPr/>
          <p:nvPr/>
        </p:nvGrpSpPr>
        <p:grpSpPr>
          <a:xfrm>
            <a:off x="1815726" y="6082926"/>
            <a:ext cx="927474" cy="775074"/>
            <a:chOff x="3352800" y="1968126"/>
            <a:chExt cx="927474" cy="775074"/>
          </a:xfrm>
        </p:grpSpPr>
        <p:sp>
          <p:nvSpPr>
            <p:cNvPr id="630" name="Oval 629"/>
            <p:cNvSpPr/>
            <p:nvPr/>
          </p:nvSpPr>
          <p:spPr>
            <a:xfrm>
              <a:off x="3352800" y="2133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1" name="Straight Arrow Connector 630"/>
            <p:cNvCxnSpPr>
              <a:endCxn id="630" idx="7"/>
            </p:cNvCxnSpPr>
            <p:nvPr/>
          </p:nvCxnSpPr>
          <p:spPr>
            <a:xfrm flipH="1">
              <a:off x="3873126" y="1968126"/>
              <a:ext cx="407148" cy="254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2" name="TextBox 631"/>
          <p:cNvSpPr txBox="1"/>
          <p:nvPr/>
        </p:nvSpPr>
        <p:spPr>
          <a:xfrm>
            <a:off x="1815726" y="6367046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₱200</a:t>
            </a:r>
            <a:endParaRPr lang="en-US" sz="1600" b="1" dirty="0"/>
          </a:p>
        </p:txBody>
      </p:sp>
      <p:sp>
        <p:nvSpPr>
          <p:cNvPr id="317" name="TextBox 316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Copyright © 2014 </a:t>
            </a:r>
            <a:r>
              <a:rPr lang="en-US" sz="1200" b="1" dirty="0" smtClean="0">
                <a:hlinkClick r:id="rId2"/>
              </a:rPr>
              <a:t>DXN TRIPLICA TEAM</a:t>
            </a:r>
            <a:r>
              <a:rPr lang="en-US" sz="1200" b="1" dirty="0" smtClean="0"/>
              <a:t> </a:t>
            </a:r>
            <a:r>
              <a:rPr lang="en-US" sz="1200" b="1" dirty="0" smtClean="0">
                <a:latin typeface="Arial Narrow"/>
              </a:rPr>
              <a:t>│ </a:t>
            </a:r>
            <a:r>
              <a:rPr lang="en-US" sz="1200" b="1" dirty="0" smtClean="0">
                <a:latin typeface="Arial Narrow"/>
                <a:hlinkClick r:id="rId3"/>
              </a:rPr>
              <a:t>www.marktacorda.mydxn.net</a:t>
            </a:r>
            <a:r>
              <a:rPr lang="en-US" sz="1200" b="1" dirty="0" smtClean="0">
                <a:latin typeface="Arial Narrow"/>
              </a:rPr>
              <a:t> | </a:t>
            </a:r>
            <a:r>
              <a:rPr lang="en-US" sz="1200" b="1" dirty="0" smtClean="0">
                <a:latin typeface="Arial Narrow"/>
                <a:hlinkClick r:id="rId4"/>
              </a:rPr>
              <a:t>www.dxnbarcelona.dxnnet.com</a:t>
            </a:r>
            <a:endParaRPr lang="fil-PH" sz="1200" b="1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68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7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1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9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5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7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5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1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5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9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7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5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500"/>
                            </p:stCondLst>
                            <p:childTnLst>
                              <p:par>
                                <p:cTn id="3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3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1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9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500"/>
                            </p:stCondLst>
                            <p:childTnLst>
                              <p:par>
                                <p:cTn id="3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7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5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3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500"/>
                            </p:stCondLst>
                            <p:childTnLst>
                              <p:par>
                                <p:cTn id="3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1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9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500"/>
                            </p:stCondLst>
                            <p:childTnLst>
                              <p:par>
                                <p:cTn id="4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7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500"/>
                            </p:stCondLst>
                            <p:childTnLst>
                              <p:par>
                                <p:cTn id="4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5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3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500"/>
                            </p:stCondLst>
                            <p:childTnLst>
                              <p:par>
                                <p:cTn id="4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1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00"/>
                            </p:stCondLst>
                            <p:childTnLst>
                              <p:par>
                                <p:cTn id="4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9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7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500"/>
                            </p:stCondLst>
                            <p:childTnLst>
                              <p:par>
                                <p:cTn id="4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5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00"/>
                            </p:stCondLst>
                            <p:childTnLst>
                              <p:par>
                                <p:cTn id="4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3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1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500"/>
                            </p:stCondLst>
                            <p:childTnLst>
                              <p:par>
                                <p:cTn id="4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9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500"/>
                            </p:stCondLst>
                            <p:childTnLst>
                              <p:par>
                                <p:cTn id="4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7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5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500"/>
                            </p:stCondLst>
                            <p:childTnLst>
                              <p:par>
                                <p:cTn id="4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3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500"/>
                            </p:stCondLst>
                            <p:childTnLst>
                              <p:par>
                                <p:cTn id="5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1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9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500"/>
                            </p:stCondLst>
                            <p:childTnLst>
                              <p:par>
                                <p:cTn id="5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7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500"/>
                            </p:stCondLst>
                            <p:childTnLst>
                              <p:par>
                                <p:cTn id="5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5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3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00"/>
                            </p:stCondLst>
                            <p:childTnLst>
                              <p:par>
                                <p:cTn id="5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1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500"/>
                            </p:stCondLst>
                            <p:childTnLst>
                              <p:par>
                                <p:cTn id="5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9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500"/>
                            </p:stCondLst>
                            <p:childTnLst>
                              <p:par>
                                <p:cTn id="5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>
                      <p:stCondLst>
                        <p:cond delay="indefinite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7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500"/>
                            </p:stCondLst>
                            <p:childTnLst>
                              <p:par>
                                <p:cTn id="5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5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500"/>
                            </p:stCondLst>
                            <p:childTnLst>
                              <p:par>
                                <p:cTn id="5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3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500"/>
                            </p:stCondLst>
                            <p:childTnLst>
                              <p:par>
                                <p:cTn id="5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1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500"/>
                            </p:stCondLst>
                            <p:childTnLst>
                              <p:par>
                                <p:cTn id="5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9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500"/>
                            </p:stCondLst>
                            <p:childTnLst>
                              <p:par>
                                <p:cTn id="6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3" fill="hold">
                      <p:stCondLst>
                        <p:cond delay="indefinite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7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500"/>
                            </p:stCondLst>
                            <p:childTnLst>
                              <p:par>
                                <p:cTn id="6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>
                      <p:stCondLst>
                        <p:cond delay="indefinite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5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500"/>
                            </p:stCondLst>
                            <p:childTnLst>
                              <p:par>
                                <p:cTn id="6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3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500"/>
                            </p:stCondLst>
                            <p:childTnLst>
                              <p:par>
                                <p:cTn id="6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" grpId="0"/>
      <p:bldP spid="345" grpId="0"/>
      <p:bldP spid="346" grpId="0"/>
      <p:bldP spid="347" grpId="0"/>
      <p:bldP spid="348" grpId="0"/>
      <p:bldP spid="349" grpId="0"/>
      <p:bldP spid="350" grpId="0"/>
      <p:bldP spid="351" grpId="0"/>
      <p:bldP spid="355" grpId="0"/>
      <p:bldP spid="359" grpId="0"/>
      <p:bldP spid="363" grpId="0"/>
      <p:bldP spid="367" grpId="0"/>
      <p:bldP spid="371" grpId="0"/>
      <p:bldP spid="375" grpId="0"/>
      <p:bldP spid="379" grpId="0"/>
      <p:bldP spid="383" grpId="0"/>
      <p:bldP spid="387" grpId="0"/>
      <p:bldP spid="391" grpId="0"/>
      <p:bldP spid="395" grpId="0"/>
      <p:bldP spid="399" grpId="0"/>
      <p:bldP spid="403" grpId="0"/>
      <p:bldP spid="407" grpId="0"/>
      <p:bldP spid="411" grpId="0"/>
      <p:bldP spid="415" grpId="0"/>
      <p:bldP spid="419" grpId="0"/>
      <p:bldP spid="423" grpId="0"/>
      <p:bldP spid="427" grpId="0"/>
      <p:bldP spid="431" grpId="0"/>
      <p:bldP spid="435" grpId="0"/>
      <p:bldP spid="439" grpId="0"/>
      <p:bldP spid="444" grpId="0"/>
      <p:bldP spid="448" grpId="0"/>
      <p:bldP spid="452" grpId="0"/>
      <p:bldP spid="456" grpId="0"/>
      <p:bldP spid="460" grpId="0"/>
      <p:bldP spid="464" grpId="0"/>
      <p:bldP spid="468" grpId="0"/>
      <p:bldP spid="472" grpId="0"/>
      <p:bldP spid="476" grpId="0"/>
      <p:bldP spid="480" grpId="0"/>
      <p:bldP spid="484" grpId="0"/>
      <p:bldP spid="488" grpId="0"/>
      <p:bldP spid="492" grpId="0"/>
      <p:bldP spid="496" grpId="0"/>
      <p:bldP spid="500" grpId="0"/>
      <p:bldP spid="504" grpId="0"/>
      <p:bldP spid="508" grpId="0"/>
      <p:bldP spid="512" grpId="0"/>
      <p:bldP spid="516" grpId="0"/>
      <p:bldP spid="520" grpId="0"/>
      <p:bldP spid="524" grpId="0"/>
      <p:bldP spid="528" grpId="0"/>
      <p:bldP spid="532" grpId="0"/>
      <p:bldP spid="536" grpId="0"/>
      <p:bldP spid="540" grpId="0"/>
      <p:bldP spid="544" grpId="0"/>
      <p:bldP spid="548" grpId="0"/>
      <p:bldP spid="552" grpId="0"/>
      <p:bldP spid="556" grpId="0"/>
      <p:bldP spid="560" grpId="0"/>
      <p:bldP spid="564" grpId="0"/>
      <p:bldP spid="568" grpId="0"/>
      <p:bldP spid="572" grpId="0"/>
      <p:bldP spid="576" grpId="0"/>
      <p:bldP spid="580" grpId="0"/>
      <p:bldP spid="584" grpId="0"/>
      <p:bldP spid="588" grpId="0"/>
      <p:bldP spid="592" grpId="0"/>
      <p:bldP spid="596" grpId="0"/>
      <p:bldP spid="600" grpId="0"/>
      <p:bldP spid="604" grpId="0"/>
      <p:bldP spid="608" grpId="0"/>
      <p:bldP spid="612" grpId="0"/>
      <p:bldP spid="616" grpId="0"/>
      <p:bldP spid="620" grpId="0"/>
      <p:bldP spid="624" grpId="0"/>
      <p:bldP spid="628" grpId="0"/>
      <p:bldP spid="6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resentationmagazine.com/powerpoint-templates/00414/468slid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9339"/>
            <a:ext cx="9172028" cy="694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Brace 2"/>
          <p:cNvSpPr/>
          <p:nvPr/>
        </p:nvSpPr>
        <p:spPr>
          <a:xfrm>
            <a:off x="6400800" y="3384330"/>
            <a:ext cx="685801" cy="31688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4" name="Rectangle 3"/>
          <p:cNvSpPr/>
          <p:nvPr/>
        </p:nvSpPr>
        <p:spPr>
          <a:xfrm>
            <a:off x="7086600" y="4648200"/>
            <a:ext cx="190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SIMP</a:t>
            </a:r>
            <a:endParaRPr lang="fil-PH" sz="3200" dirty="0"/>
          </a:p>
        </p:txBody>
      </p:sp>
      <p:sp>
        <p:nvSpPr>
          <p:cNvPr id="7" name="Rectangle 6"/>
          <p:cNvSpPr/>
          <p:nvPr/>
        </p:nvSpPr>
        <p:spPr>
          <a:xfrm>
            <a:off x="6934200" y="2362200"/>
            <a:ext cx="190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IOC</a:t>
            </a:r>
            <a:endParaRPr lang="fil-PH" sz="3200" dirty="0"/>
          </a:p>
        </p:txBody>
      </p:sp>
      <p:sp>
        <p:nvSpPr>
          <p:cNvPr id="8" name="Right Brace 7"/>
          <p:cNvSpPr/>
          <p:nvPr/>
        </p:nvSpPr>
        <p:spPr>
          <a:xfrm>
            <a:off x="6400800" y="1905000"/>
            <a:ext cx="504498" cy="1450880"/>
          </a:xfrm>
          <a:prstGeom prst="rightBrace">
            <a:avLst>
              <a:gd name="adj1" fmla="val 2500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5" name="Regular Pentagon 4"/>
          <p:cNvSpPr/>
          <p:nvPr/>
        </p:nvSpPr>
        <p:spPr>
          <a:xfrm>
            <a:off x="782320" y="2895600"/>
            <a:ext cx="5808979" cy="3646501"/>
          </a:xfrm>
          <a:prstGeom prst="pentagon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6" name="Cloud 5"/>
          <p:cNvSpPr/>
          <p:nvPr/>
        </p:nvSpPr>
        <p:spPr>
          <a:xfrm>
            <a:off x="782321" y="1909370"/>
            <a:ext cx="5526339" cy="1732169"/>
          </a:xfrm>
          <a:prstGeom prst="cloud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10" name="TextBox 9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Copyright © 2014 </a:t>
            </a:r>
            <a:r>
              <a:rPr lang="en-US" sz="1200" b="1" dirty="0" smtClean="0">
                <a:hlinkClick r:id="rId4"/>
              </a:rPr>
              <a:t>DXN TRIPLICA TEAM</a:t>
            </a:r>
            <a:r>
              <a:rPr lang="en-US" sz="1200" b="1" dirty="0" smtClean="0"/>
              <a:t> </a:t>
            </a:r>
            <a:r>
              <a:rPr lang="en-US" sz="1200" b="1" dirty="0" smtClean="0">
                <a:latin typeface="Arial Narrow"/>
              </a:rPr>
              <a:t>│ </a:t>
            </a:r>
            <a:r>
              <a:rPr lang="en-US" sz="1200" b="1" dirty="0" smtClean="0">
                <a:latin typeface="Arial Narrow"/>
                <a:hlinkClick r:id="rId5"/>
              </a:rPr>
              <a:t>www.marktacorda.mydxn.net</a:t>
            </a:r>
            <a:r>
              <a:rPr lang="en-US" sz="1200" b="1" dirty="0" smtClean="0">
                <a:latin typeface="Arial Narrow"/>
              </a:rPr>
              <a:t> | </a:t>
            </a:r>
            <a:r>
              <a:rPr lang="en-US" sz="1200" b="1" dirty="0" smtClean="0">
                <a:latin typeface="Arial Narrow"/>
                <a:hlinkClick r:id="rId6"/>
              </a:rPr>
              <a:t>www.dxnbarcelona.dxnnet.com</a:t>
            </a:r>
            <a:endParaRPr lang="fil-PH" sz="1200" b="1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9400" y="5410200"/>
            <a:ext cx="190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cake</a:t>
            </a:r>
            <a:endParaRPr lang="fil-PH" sz="32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8200" y="609600"/>
            <a:ext cx="7543800" cy="9120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Icing And SIMP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41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resentationmagazine.com/powerpoint-templates/00414/468slid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172028" cy="68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91207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Icing And SIMP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32037"/>
            <a:ext cx="6781800" cy="3611563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Diamond Plan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(SIMP)</a:t>
            </a:r>
          </a:p>
          <a:p>
            <a:pPr marL="0" indent="0">
              <a:buNone/>
            </a:pP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Icing On SIMP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Copyright © 2014 </a:t>
            </a:r>
            <a:r>
              <a:rPr lang="en-US" sz="1200" b="1" dirty="0" smtClean="0">
                <a:hlinkClick r:id="rId4"/>
              </a:rPr>
              <a:t>DXN TRIPLICA TEAM</a:t>
            </a:r>
            <a:r>
              <a:rPr lang="en-US" sz="1200" b="1" dirty="0" smtClean="0"/>
              <a:t> </a:t>
            </a:r>
            <a:r>
              <a:rPr lang="en-US" sz="1200" b="1" dirty="0" smtClean="0">
                <a:latin typeface="Arial Narrow"/>
              </a:rPr>
              <a:t>│ </a:t>
            </a:r>
            <a:r>
              <a:rPr lang="en-US" sz="1200" b="1" dirty="0" smtClean="0">
                <a:latin typeface="Arial Narrow"/>
                <a:hlinkClick r:id="rId5"/>
              </a:rPr>
              <a:t>www.marktacorda.mydxn.net</a:t>
            </a:r>
            <a:r>
              <a:rPr lang="en-US" sz="1200" b="1" dirty="0" smtClean="0">
                <a:latin typeface="Arial Narrow"/>
              </a:rPr>
              <a:t> | </a:t>
            </a:r>
            <a:r>
              <a:rPr lang="en-US" sz="1200" b="1" dirty="0" smtClean="0">
                <a:latin typeface="Arial Narrow"/>
                <a:hlinkClick r:id="rId6"/>
              </a:rPr>
              <a:t>www.dxnbarcelona.dxnnet.com</a:t>
            </a:r>
            <a:endParaRPr lang="fil-PH" sz="1200" b="1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14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resentationmagazine.com/powerpoint-templates/00414/468slid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172028" cy="68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965245" cy="1202485"/>
          </a:xfrm>
        </p:spPr>
        <p:txBody>
          <a:bodyPr/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Strategy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8305800" cy="3840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Important Strategies to increase sales:</a:t>
            </a:r>
          </a:p>
          <a:p>
            <a:pPr marL="0" indent="0">
              <a:buNone/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	</a:t>
            </a:r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Developing Star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Diamond </a:t>
            </a:r>
          </a:p>
          <a:p>
            <a:pPr marL="0" indent="0">
              <a:buNone/>
            </a:pPr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	</a:t>
            </a:r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Promoting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Icing</a:t>
            </a:r>
            <a:endParaRPr lang="en-US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Copyright © 2014 </a:t>
            </a:r>
            <a:r>
              <a:rPr lang="en-US" sz="1200" b="1" dirty="0" smtClean="0">
                <a:hlinkClick r:id="rId4"/>
              </a:rPr>
              <a:t>DXN TRIPLICA TEAM</a:t>
            </a:r>
            <a:r>
              <a:rPr lang="en-US" sz="1200" b="1" dirty="0" smtClean="0"/>
              <a:t> </a:t>
            </a:r>
            <a:r>
              <a:rPr lang="en-US" sz="1200" b="1" dirty="0" smtClean="0">
                <a:latin typeface="Arial Narrow"/>
              </a:rPr>
              <a:t>│ </a:t>
            </a:r>
            <a:r>
              <a:rPr lang="en-US" sz="1200" b="1" dirty="0" smtClean="0">
                <a:latin typeface="Arial Narrow"/>
                <a:hlinkClick r:id="rId5"/>
              </a:rPr>
              <a:t>www.marktacorda.mydxn.net</a:t>
            </a:r>
            <a:r>
              <a:rPr lang="en-US" sz="1200" b="1" dirty="0" smtClean="0">
                <a:latin typeface="Arial Narrow"/>
              </a:rPr>
              <a:t> | </a:t>
            </a:r>
            <a:r>
              <a:rPr lang="en-US" sz="1200" b="1" dirty="0" smtClean="0">
                <a:latin typeface="Arial Narrow"/>
                <a:hlinkClick r:id="rId6"/>
              </a:rPr>
              <a:t>www.dxnbarcelona.dxnnet.com</a:t>
            </a:r>
            <a:r>
              <a:rPr lang="en-US" sz="1200" b="1" dirty="0" smtClean="0">
                <a:latin typeface="Arial Narrow"/>
              </a:rPr>
              <a:t> </a:t>
            </a:r>
            <a:endParaRPr lang="fil-PH" sz="1200" b="1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43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resentationmagazine.com/powerpoint-templates/00414/468slid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021"/>
            <a:ext cx="9172028" cy="687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8850" name="TextBox 6"/>
          <p:cNvSpPr txBox="1">
            <a:spLocks noChangeArrowheads="1"/>
          </p:cNvSpPr>
          <p:nvPr/>
        </p:nvSpPr>
        <p:spPr bwMode="auto">
          <a:xfrm>
            <a:off x="362544" y="441434"/>
            <a:ext cx="86290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is Icing Related to SIMP?</a:t>
            </a:r>
            <a:endParaRPr lang="en-US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851" name="Rectangle 5"/>
          <p:cNvSpPr>
            <a:spLocks noChangeArrowheads="1"/>
          </p:cNvSpPr>
          <p:nvPr/>
        </p:nvSpPr>
        <p:spPr bwMode="auto">
          <a:xfrm>
            <a:off x="533400" y="1897082"/>
            <a:ext cx="86106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Calibri" pitchFamily="34" charset="0"/>
              <a:buAutoNum type="arabicPeriod"/>
            </a:pPr>
            <a:r>
              <a:rPr lang="en-US" altLang="en-US" sz="2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SIMP is the Cake for Icing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n-US" altLang="en-US" sz="2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Icing is the sweetener to the SIMP</a:t>
            </a:r>
            <a:endParaRPr lang="en-US" altLang="en-US" sz="2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en-US" altLang="en-US" sz="2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Icing is an International package recognized in SIMP</a:t>
            </a:r>
            <a:endParaRPr lang="en-US" altLang="en-US" sz="2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en-US" altLang="en-US" sz="2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PV for Icing is recognized in SIMP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n-US" altLang="en-US" sz="2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Icing is based on the existing hierarchy of SIMP for monthly compression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n-US" altLang="en-US" sz="2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Seed Stock of Icing can be used for replenishment in SIMP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Copyright © 2014 </a:t>
            </a:r>
            <a:r>
              <a:rPr lang="en-US" sz="1200" b="1" dirty="0" smtClean="0">
                <a:hlinkClick r:id="rId4"/>
              </a:rPr>
              <a:t>DXN TRIPLICA TEAM</a:t>
            </a:r>
            <a:r>
              <a:rPr lang="en-US" sz="1200" b="1" dirty="0" smtClean="0"/>
              <a:t> </a:t>
            </a:r>
            <a:r>
              <a:rPr lang="en-US" sz="1200" b="1" dirty="0" smtClean="0">
                <a:latin typeface="Arial Narrow"/>
              </a:rPr>
              <a:t>│ </a:t>
            </a:r>
            <a:r>
              <a:rPr lang="en-US" sz="1200" b="1" dirty="0" smtClean="0">
                <a:latin typeface="Arial Narrow"/>
                <a:hlinkClick r:id="rId5"/>
              </a:rPr>
              <a:t>www.marktacorda.mydxn.net</a:t>
            </a:r>
            <a:r>
              <a:rPr lang="en-US" sz="1200" b="1" dirty="0" smtClean="0">
                <a:latin typeface="Arial Narrow"/>
              </a:rPr>
              <a:t> | </a:t>
            </a:r>
            <a:r>
              <a:rPr lang="en-US" sz="1200" b="1" dirty="0" smtClean="0">
                <a:latin typeface="Arial Narrow"/>
                <a:hlinkClick r:id="rId6"/>
              </a:rPr>
              <a:t>www.dxnbarcelona.dxnnet.com</a:t>
            </a:r>
            <a:r>
              <a:rPr lang="en-US" sz="1200" b="1" dirty="0" smtClean="0">
                <a:latin typeface="Arial Narrow"/>
              </a:rPr>
              <a:t> </a:t>
            </a:r>
            <a:endParaRPr lang="fil-PH" sz="1200" b="1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301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presentationmagazine.com/powerpoint-templates/00414/468slid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172028" cy="68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8800" y="381000"/>
            <a:ext cx="7772400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Diamond Plan 1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78375" y="1799855"/>
            <a:ext cx="4267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latin typeface="Arial" pitchFamily="34" charset="0"/>
                <a:cs typeface="Arial" pitchFamily="34" charset="0"/>
              </a:rPr>
              <a:t>Assumptions: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81000" y="2985552"/>
            <a:ext cx="8770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Sell 9 bags of Coffee ( 1,000PPV ) every month</a:t>
            </a:r>
            <a:endParaRPr lang="en-US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81000" y="4330332"/>
            <a:ext cx="80457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Sponsor 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1 new 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recruit every month</a:t>
            </a:r>
            <a:endParaRPr lang="en-US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81000" y="5496580"/>
            <a:ext cx="76528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Train the new recruit to do the same </a:t>
            </a:r>
            <a:endParaRPr lang="en-US" altLang="en-US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9368177"/>
              </p:ext>
            </p:extLst>
          </p:nvPr>
        </p:nvGraphicFramePr>
        <p:xfrm>
          <a:off x="8077200" y="123825"/>
          <a:ext cx="762000" cy="790575"/>
        </p:xfrm>
        <a:graphic>
          <a:graphicData uri="http://schemas.openxmlformats.org/presentationml/2006/ole">
            <p:oleObj spid="_x0000_s1207" name="CorelDRAW" r:id="rId5" imgW="5227320" imgH="5010912" progId="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Copyright © 2014 </a:t>
            </a:r>
            <a:r>
              <a:rPr lang="en-US" sz="1200" b="1" dirty="0" smtClean="0">
                <a:hlinkClick r:id="rId6"/>
              </a:rPr>
              <a:t>DXN TRIPLICA TEAM</a:t>
            </a:r>
            <a:r>
              <a:rPr lang="en-US" sz="1200" b="1" dirty="0" smtClean="0"/>
              <a:t> </a:t>
            </a:r>
            <a:r>
              <a:rPr lang="en-US" sz="1200" b="1" dirty="0" smtClean="0">
                <a:latin typeface="Arial Narrow"/>
              </a:rPr>
              <a:t>│ </a:t>
            </a:r>
            <a:r>
              <a:rPr lang="en-US" sz="1200" b="1" dirty="0" smtClean="0">
                <a:latin typeface="Arial Narrow"/>
                <a:hlinkClick r:id="rId7"/>
              </a:rPr>
              <a:t>www.marktacorda.mydxn.net</a:t>
            </a:r>
            <a:r>
              <a:rPr lang="en-US" sz="1200" b="1" dirty="0" smtClean="0">
                <a:latin typeface="Arial Narrow"/>
              </a:rPr>
              <a:t> | </a:t>
            </a:r>
            <a:r>
              <a:rPr lang="en-US" sz="1200" b="1" dirty="0" smtClean="0">
                <a:latin typeface="Arial Narrow"/>
                <a:hlinkClick r:id="rId8"/>
              </a:rPr>
              <a:t>www.dxnbarcelona.dxnnet.com</a:t>
            </a:r>
            <a:r>
              <a:rPr lang="en-US" sz="1200" b="1" dirty="0" smtClean="0">
                <a:latin typeface="Arial Narrow"/>
              </a:rPr>
              <a:t> </a:t>
            </a:r>
            <a:endParaRPr lang="fil-PH" sz="1200" b="1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107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2" grpId="0"/>
      <p:bldP spid="2053" grpId="0"/>
      <p:bldP spid="2054" grpId="0"/>
      <p:bldP spid="20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presentationmagazine.com/powerpoint-templates/00414/468slid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172028" cy="68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363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90165138"/>
              </p:ext>
            </p:extLst>
          </p:nvPr>
        </p:nvGraphicFramePr>
        <p:xfrm>
          <a:off x="8322917" y="123825"/>
          <a:ext cx="745435" cy="714375"/>
        </p:xfrm>
        <a:graphic>
          <a:graphicData uri="http://schemas.openxmlformats.org/presentationml/2006/ole">
            <p:oleObj spid="_x0000_s2229" name="CorelDRAW" r:id="rId6" imgW="5227320" imgH="5010912" progId="">
              <p:embed/>
            </p:oleObj>
          </a:graphicData>
        </a:graphic>
      </p:graphicFrame>
      <p:graphicFrame>
        <p:nvGraphicFramePr>
          <p:cNvPr id="490503" name="Group 10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0756798"/>
              </p:ext>
            </p:extLst>
          </p:nvPr>
        </p:nvGraphicFramePr>
        <p:xfrm>
          <a:off x="889000" y="685800"/>
          <a:ext cx="7112000" cy="5777883"/>
        </p:xfrm>
        <a:graphic>
          <a:graphicData uri="http://schemas.openxmlformats.org/drawingml/2006/table">
            <a:tbl>
              <a:tblPr/>
              <a:tblGrid>
                <a:gridCol w="2438256"/>
                <a:gridCol w="4457008"/>
                <a:gridCol w="216736"/>
              </a:tblGrid>
              <a:tr h="1253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Month</a:t>
                      </a:r>
                    </a:p>
                  </a:txBody>
                  <a:tcPr marL="91435" marR="91435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Diamond Plan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PPV 1000 (in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Europe 100PPV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Recruit</a:t>
                      </a:r>
                    </a:p>
                  </a:txBody>
                  <a:tcPr marL="91435" marR="91435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5" marR="91435" marT="45719" marB="4571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Month 1</a:t>
                      </a:r>
                    </a:p>
                  </a:txBody>
                  <a:tcPr marL="91435" marR="91435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 66</a:t>
                      </a:r>
                    </a:p>
                  </a:txBody>
                  <a:tcPr marL="91435" marR="91435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5" marR="91435" marT="45719" marB="4571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Month 2</a:t>
                      </a:r>
                    </a:p>
                  </a:txBody>
                  <a:tcPr marL="91435" marR="91435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 198</a:t>
                      </a:r>
                    </a:p>
                  </a:txBody>
                  <a:tcPr marL="91435" marR="91435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5" marR="91435" marT="45719" marB="4571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Month 3</a:t>
                      </a:r>
                    </a:p>
                  </a:txBody>
                  <a:tcPr marL="91435" marR="91435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 462</a:t>
                      </a:r>
                    </a:p>
                  </a:txBody>
                  <a:tcPr marL="91435" marR="91435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5" marR="91435" marT="45719" marB="4571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Month 4</a:t>
                      </a:r>
                    </a:p>
                  </a:txBody>
                  <a:tcPr marL="91435" marR="91435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 990</a:t>
                      </a:r>
                    </a:p>
                  </a:txBody>
                  <a:tcPr marL="91435" marR="91435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5" marR="91435" marT="45719" marB="4571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Month 5</a:t>
                      </a:r>
                    </a:p>
                  </a:txBody>
                  <a:tcPr marL="91435" marR="91435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 4,510 (SA)</a:t>
                      </a:r>
                    </a:p>
                  </a:txBody>
                  <a:tcPr marL="91435" marR="91435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5" marR="91435" marT="45719" marB="4571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72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Month 6</a:t>
                      </a:r>
                    </a:p>
                  </a:txBody>
                  <a:tcPr marL="91435" marR="91435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 7,678</a:t>
                      </a:r>
                    </a:p>
                  </a:txBody>
                  <a:tcPr marL="91435" marR="91435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5" marR="91435" marT="45719" marB="4571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Month 7</a:t>
                      </a:r>
                    </a:p>
                  </a:txBody>
                  <a:tcPr marL="91435" marR="91435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 13,662</a:t>
                      </a:r>
                    </a:p>
                  </a:txBody>
                  <a:tcPr marL="91435" marR="91435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5" marR="91435" marT="45719" marB="4571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Month 8</a:t>
                      </a:r>
                    </a:p>
                  </a:txBody>
                  <a:tcPr marL="91435" marR="91435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 35,426 (SR)</a:t>
                      </a:r>
                    </a:p>
                  </a:txBody>
                  <a:tcPr marL="91435" marR="91435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5" marR="91435" marT="45719" marB="4571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72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Month 9</a:t>
                      </a:r>
                    </a:p>
                  </a:txBody>
                  <a:tcPr marL="91435" marR="91435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 46,046</a:t>
                      </a:r>
                    </a:p>
                  </a:txBody>
                  <a:tcPr marL="91435" marR="91435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5" marR="91435" marT="45719" marB="4571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Month 10</a:t>
                      </a:r>
                    </a:p>
                  </a:txBody>
                  <a:tcPr marL="91435" marR="91435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 85,470</a:t>
                      </a:r>
                    </a:p>
                  </a:txBody>
                  <a:tcPr marL="91435" marR="91435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5" marR="91435" marT="45719" marB="4571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Month 11</a:t>
                      </a:r>
                    </a:p>
                  </a:txBody>
                  <a:tcPr marL="91435" marR="91435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 176,708  (SD)</a:t>
                      </a:r>
                    </a:p>
                  </a:txBody>
                  <a:tcPr marL="91435" marR="91435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5" marR="91435" marT="45719" marB="4571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5364" name="Rectangle 1030"/>
          <p:cNvSpPr>
            <a:spLocks noChangeArrowheads="1"/>
          </p:cNvSpPr>
          <p:nvPr/>
        </p:nvSpPr>
        <p:spPr bwMode="auto">
          <a:xfrm>
            <a:off x="812800" y="-6927"/>
            <a:ext cx="73152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Diamond Plan 1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Copyright © 2014 </a:t>
            </a:r>
            <a:r>
              <a:rPr lang="en-US" sz="1200" b="1" dirty="0" smtClean="0">
                <a:hlinkClick r:id="rId7"/>
              </a:rPr>
              <a:t>DXN TRIPLICA TEAM</a:t>
            </a:r>
            <a:r>
              <a:rPr lang="en-US" sz="1200" b="1" dirty="0" smtClean="0"/>
              <a:t> </a:t>
            </a:r>
            <a:r>
              <a:rPr lang="en-US" sz="1200" b="1" dirty="0" smtClean="0">
                <a:latin typeface="Arial Narrow"/>
              </a:rPr>
              <a:t>│ </a:t>
            </a:r>
            <a:r>
              <a:rPr lang="en-US" sz="1200" b="1" dirty="0" smtClean="0">
                <a:latin typeface="Arial Narrow"/>
                <a:hlinkClick r:id="rId8"/>
              </a:rPr>
              <a:t>www.marktacorda.mydxn.net</a:t>
            </a:r>
            <a:r>
              <a:rPr lang="en-US" sz="1200" b="1" dirty="0" smtClean="0">
                <a:latin typeface="Arial Narrow"/>
              </a:rPr>
              <a:t> | </a:t>
            </a:r>
            <a:r>
              <a:rPr lang="en-US" sz="1200" b="1" dirty="0" smtClean="0">
                <a:latin typeface="Arial Narrow"/>
                <a:hlinkClick r:id="rId9"/>
              </a:rPr>
              <a:t>www.dxnbarcelona.dxnnet.com</a:t>
            </a:r>
            <a:r>
              <a:rPr lang="en-US" sz="1200" b="1" dirty="0" smtClean="0">
                <a:latin typeface="Arial Narrow"/>
              </a:rPr>
              <a:t> </a:t>
            </a:r>
            <a:endParaRPr lang="fil-PH" sz="1200" b="1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11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presentationmagazine.com/powerpoint-templates/00414/468slid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021"/>
            <a:ext cx="9172028" cy="687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66" t="15284" r="6207" b="10089"/>
          <a:stretch/>
        </p:blipFill>
        <p:spPr>
          <a:xfrm>
            <a:off x="268129" y="1258614"/>
            <a:ext cx="8647271" cy="52945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437346"/>
            <a:ext cx="4085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2800" b="1" dirty="0" smtClean="0"/>
              <a:t>DIAMOND PLAN LEAFLETS</a:t>
            </a:r>
            <a:endParaRPr lang="fil-PH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Copyright © 2014 </a:t>
            </a:r>
            <a:r>
              <a:rPr lang="en-US" sz="1200" b="1" dirty="0" smtClean="0">
                <a:hlinkClick r:id="rId5"/>
              </a:rPr>
              <a:t>DXN TRIPLICA TEAM</a:t>
            </a:r>
            <a:r>
              <a:rPr lang="en-US" sz="1200" b="1" dirty="0" smtClean="0"/>
              <a:t> </a:t>
            </a:r>
            <a:r>
              <a:rPr lang="en-US" sz="1200" b="1" dirty="0" smtClean="0">
                <a:latin typeface="Arial Narrow"/>
              </a:rPr>
              <a:t>│ </a:t>
            </a:r>
            <a:r>
              <a:rPr lang="en-US" sz="1200" b="1" dirty="0" smtClean="0">
                <a:latin typeface="Arial Narrow"/>
                <a:hlinkClick r:id="rId6"/>
              </a:rPr>
              <a:t>www.marktacorda.mydxn.net</a:t>
            </a:r>
            <a:r>
              <a:rPr lang="en-US" sz="1200" b="1" dirty="0" smtClean="0">
                <a:latin typeface="Arial Narrow"/>
              </a:rPr>
              <a:t> | </a:t>
            </a:r>
            <a:r>
              <a:rPr lang="en-US" sz="1200" b="1" dirty="0" smtClean="0">
                <a:latin typeface="Arial Narrow"/>
                <a:hlinkClick r:id="rId7"/>
              </a:rPr>
              <a:t>www.dxnbarcelona.dxnnet.com</a:t>
            </a:r>
            <a:r>
              <a:rPr lang="en-US" sz="1200" b="1" dirty="0" smtClean="0">
                <a:latin typeface="Arial Narrow"/>
              </a:rPr>
              <a:t> </a:t>
            </a:r>
            <a:endParaRPr lang="fil-PH" sz="1200" b="1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339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presentationmagazine.com/powerpoint-templates/00414/468slid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172028" cy="68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8800" y="381000"/>
            <a:ext cx="7772400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Icing on Cake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78375" y="1799855"/>
            <a:ext cx="4267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latin typeface="Arial" pitchFamily="34" charset="0"/>
                <a:cs typeface="Arial" pitchFamily="34" charset="0"/>
              </a:rPr>
              <a:t>Assumptions: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81000" y="2985552"/>
            <a:ext cx="8770425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Buy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Icing </a:t>
            </a:r>
            <a:endParaRPr lang="en-US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/>
            <a:endParaRPr lang="en-US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Sponsor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new recruits to buy Icing every </a:t>
            </a:r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month</a:t>
            </a:r>
          </a:p>
          <a:p>
            <a:pPr marL="0" indent="0"/>
            <a:endParaRPr lang="en-US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Sell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bags of coffee every month </a:t>
            </a:r>
            <a:endParaRPr lang="en-US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/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(1,000PPV )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05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7390312"/>
              </p:ext>
            </p:extLst>
          </p:nvPr>
        </p:nvGraphicFramePr>
        <p:xfrm>
          <a:off x="8077200" y="123825"/>
          <a:ext cx="762000" cy="790575"/>
        </p:xfrm>
        <a:graphic>
          <a:graphicData uri="http://schemas.openxmlformats.org/presentationml/2006/ole">
            <p:oleObj spid="_x0000_s32821" name="CorelDRAW" r:id="rId5" imgW="5227320" imgH="5010912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Copyright © 2014 </a:t>
            </a:r>
            <a:r>
              <a:rPr lang="en-US" sz="1200" b="1" dirty="0" smtClean="0">
                <a:hlinkClick r:id="rId6"/>
              </a:rPr>
              <a:t>DXN TRIPLICA TEAM</a:t>
            </a:r>
            <a:r>
              <a:rPr lang="en-US" sz="1200" b="1" dirty="0" smtClean="0"/>
              <a:t> </a:t>
            </a:r>
            <a:r>
              <a:rPr lang="en-US" sz="1200" b="1" dirty="0" smtClean="0">
                <a:latin typeface="Arial Narrow"/>
              </a:rPr>
              <a:t>│ </a:t>
            </a:r>
            <a:r>
              <a:rPr lang="en-US" sz="1200" b="1" dirty="0" smtClean="0">
                <a:latin typeface="Arial Narrow"/>
                <a:hlinkClick r:id="rId7"/>
              </a:rPr>
              <a:t>www.marktacorda.mydxn.net</a:t>
            </a:r>
            <a:r>
              <a:rPr lang="en-US" sz="1200" b="1" dirty="0" smtClean="0">
                <a:latin typeface="Arial Narrow"/>
              </a:rPr>
              <a:t> | </a:t>
            </a:r>
            <a:r>
              <a:rPr lang="en-US" sz="1200" b="1" dirty="0" smtClean="0">
                <a:latin typeface="Arial Narrow"/>
                <a:hlinkClick r:id="rId8"/>
              </a:rPr>
              <a:t>www.dxnbarcelona.dxnnet.com</a:t>
            </a:r>
            <a:r>
              <a:rPr lang="en-US" sz="1200" b="1" dirty="0" smtClean="0">
                <a:latin typeface="Arial Narrow"/>
              </a:rPr>
              <a:t> </a:t>
            </a:r>
            <a:endParaRPr lang="fil-PH" sz="1200" b="1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8182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2" grpId="0"/>
      <p:bldP spid="20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presentationmagazine.com/powerpoint-templates/00414/468slid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172028" cy="68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Copyright © 2014 </a:t>
            </a:r>
            <a:r>
              <a:rPr lang="en-US" sz="1200" b="1" dirty="0" smtClean="0">
                <a:hlinkClick r:id="rId4"/>
              </a:rPr>
              <a:t>DXN TRIPLICA TEAM</a:t>
            </a:r>
            <a:r>
              <a:rPr lang="en-US" sz="1200" b="1" dirty="0" smtClean="0"/>
              <a:t> </a:t>
            </a:r>
            <a:r>
              <a:rPr lang="en-US" sz="1200" b="1" dirty="0" smtClean="0">
                <a:latin typeface="Arial Narrow"/>
              </a:rPr>
              <a:t>│ </a:t>
            </a:r>
            <a:r>
              <a:rPr lang="en-US" sz="1200" b="1" dirty="0" smtClean="0">
                <a:latin typeface="Arial Narrow"/>
                <a:hlinkClick r:id="rId5"/>
              </a:rPr>
              <a:t>www.marktacorda.mydxn.net</a:t>
            </a:r>
            <a:r>
              <a:rPr lang="en-US" sz="1200" b="1" dirty="0" smtClean="0">
                <a:latin typeface="Arial Narrow"/>
              </a:rPr>
              <a:t> | </a:t>
            </a:r>
            <a:r>
              <a:rPr lang="en-US" sz="1200" b="1" dirty="0" smtClean="0">
                <a:latin typeface="Arial Narrow"/>
                <a:hlinkClick r:id="rId6"/>
              </a:rPr>
              <a:t>www.dxnbarcelona.dxnnet.com</a:t>
            </a:r>
            <a:r>
              <a:rPr lang="en-US" sz="1200" b="1" dirty="0" smtClean="0">
                <a:latin typeface="Arial Narrow"/>
              </a:rPr>
              <a:t> | </a:t>
            </a:r>
            <a:r>
              <a:rPr lang="en-US" sz="1200" b="1" dirty="0" smtClean="0">
                <a:latin typeface="Arial Narrow"/>
                <a:hlinkClick r:id="rId7"/>
              </a:rPr>
              <a:t>www.bitl.y/daxenusa</a:t>
            </a:r>
            <a:r>
              <a:rPr lang="en-US" sz="1200" b="1" dirty="0" smtClean="0">
                <a:latin typeface="Arial Narrow"/>
              </a:rPr>
              <a:t> </a:t>
            </a:r>
            <a:endParaRPr lang="fil-PH" sz="1200" b="1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51979" y="4953000"/>
            <a:ext cx="891582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AUSTRALIA </a:t>
            </a:r>
            <a:r>
              <a:rPr lang="en-US" sz="1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,  BAHRAIN ,  BANGLADESH ,  BRUNEI,  CHINA ,  CYPRUS,  DOMINICAN REPUBLIC,</a:t>
            </a:r>
            <a:endParaRPr lang="en-US" sz="16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r>
              <a:rPr lang="en-US" sz="1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ETHIOPIA, HONG KONG,  INDIA,  INDONESIA,  JORDAN,   KENYA,  KUWAIT,   MALAYSIA ,  MAURITIUS,  MEXICO,  NEPAL,  NEW ZEALAND,  OMAN,  PAKISTAN, 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PHILIPPINES</a:t>
            </a:r>
            <a:r>
              <a:rPr lang="en-US" sz="1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,  PUERTO RICO,   QATAR,                              SAUDI ARABIA, SINGAPORE ,  SRI LANKA,   SWITZERLAND,   TAIWAN,  THAILAND,   UAE, USA, YEMEN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Europe: AUSTRIA,  BULGARIA, PORTUGAL, POLAND, GREECE, HUNGARY,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SPAIN</a:t>
            </a:r>
            <a:r>
              <a:rPr lang="en-US" sz="1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, ITALY etc…   </a:t>
            </a:r>
            <a:endParaRPr lang="en-US" sz="16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598686" y="228600"/>
            <a:ext cx="58689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ONE WORLD ONE MARKET</a:t>
            </a:r>
          </a:p>
        </p:txBody>
      </p:sp>
      <p:pic>
        <p:nvPicPr>
          <p:cNvPr id="16" name="Picture 15" descr="dxn director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8088" y="1219200"/>
            <a:ext cx="881575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231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91000" y="1219200"/>
            <a:ext cx="990600" cy="914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U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90600" y="26670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3200400" y="26670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295400" y="2133600"/>
            <a:ext cx="0" cy="457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Process 7"/>
          <p:cNvSpPr/>
          <p:nvPr/>
        </p:nvSpPr>
        <p:spPr>
          <a:xfrm>
            <a:off x="1219200" y="2087881"/>
            <a:ext cx="7162800" cy="45719"/>
          </a:xfrm>
          <a:prstGeom prst="flowChart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05200" y="2133600"/>
            <a:ext cx="0" cy="457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457200" y="329736"/>
            <a:ext cx="8229600" cy="737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BECOME A STAR AGENT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JUST DO IT IN THREE MONTHS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029200" y="2667000"/>
            <a:ext cx="609600" cy="533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34000" y="2133600"/>
            <a:ext cx="0" cy="45720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096000" y="2667000"/>
            <a:ext cx="609600" cy="533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400800" y="2133600"/>
            <a:ext cx="0" cy="45720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086600" y="2667000"/>
            <a:ext cx="609600" cy="533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391400" y="2133600"/>
            <a:ext cx="0" cy="4572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8001000" y="2667000"/>
            <a:ext cx="609600" cy="533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8305800" y="2133600"/>
            <a:ext cx="0" cy="4572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581400" y="3581400"/>
            <a:ext cx="533400" cy="533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/>
          </a:p>
        </p:txBody>
      </p:sp>
      <p:sp>
        <p:nvSpPr>
          <p:cNvPr id="22" name="Left-Up Arrow 21"/>
          <p:cNvSpPr/>
          <p:nvPr/>
        </p:nvSpPr>
        <p:spPr>
          <a:xfrm rot="13700365">
            <a:off x="3895067" y="3152128"/>
            <a:ext cx="500238" cy="493526"/>
          </a:xfrm>
          <a:prstGeom prst="leftUpArrow">
            <a:avLst>
              <a:gd name="adj1" fmla="val 0"/>
              <a:gd name="adj2" fmla="val 25000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191000" y="3581400"/>
            <a:ext cx="533400" cy="533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/>
          </a:p>
        </p:txBody>
      </p:sp>
      <p:sp>
        <p:nvSpPr>
          <p:cNvPr id="24" name="Oval 23"/>
          <p:cNvSpPr/>
          <p:nvPr/>
        </p:nvSpPr>
        <p:spPr>
          <a:xfrm>
            <a:off x="1143000" y="3581400"/>
            <a:ext cx="533400" cy="533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/>
          </a:p>
        </p:txBody>
      </p:sp>
      <p:sp>
        <p:nvSpPr>
          <p:cNvPr id="25" name="Left-Up Arrow 24"/>
          <p:cNvSpPr/>
          <p:nvPr/>
        </p:nvSpPr>
        <p:spPr>
          <a:xfrm rot="13700365">
            <a:off x="1532867" y="3152128"/>
            <a:ext cx="500238" cy="493526"/>
          </a:xfrm>
          <a:prstGeom prst="leftUpArrow">
            <a:avLst>
              <a:gd name="adj1" fmla="val 0"/>
              <a:gd name="adj2" fmla="val 25000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752600" y="3581400"/>
            <a:ext cx="533400" cy="533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/>
          </a:p>
        </p:txBody>
      </p:sp>
      <p:sp>
        <p:nvSpPr>
          <p:cNvPr id="27" name="Oval 26"/>
          <p:cNvSpPr/>
          <p:nvPr/>
        </p:nvSpPr>
        <p:spPr>
          <a:xfrm>
            <a:off x="76200" y="3581400"/>
            <a:ext cx="533400" cy="533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/>
          </a:p>
        </p:txBody>
      </p:sp>
      <p:sp>
        <p:nvSpPr>
          <p:cNvPr id="28" name="Left-Up Arrow 27"/>
          <p:cNvSpPr/>
          <p:nvPr/>
        </p:nvSpPr>
        <p:spPr>
          <a:xfrm rot="13700365">
            <a:off x="389867" y="3152128"/>
            <a:ext cx="500238" cy="493526"/>
          </a:xfrm>
          <a:prstGeom prst="leftUpArrow">
            <a:avLst>
              <a:gd name="adj1" fmla="val 0"/>
              <a:gd name="adj2" fmla="val 25000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09600" y="3581400"/>
            <a:ext cx="533400" cy="533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/>
          </a:p>
        </p:txBody>
      </p:sp>
      <p:sp>
        <p:nvSpPr>
          <p:cNvPr id="30" name="Oval 29"/>
          <p:cNvSpPr/>
          <p:nvPr/>
        </p:nvSpPr>
        <p:spPr>
          <a:xfrm>
            <a:off x="2362200" y="3581400"/>
            <a:ext cx="533400" cy="533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/>
          </a:p>
        </p:txBody>
      </p:sp>
      <p:sp>
        <p:nvSpPr>
          <p:cNvPr id="31" name="Left-Up Arrow 30"/>
          <p:cNvSpPr/>
          <p:nvPr/>
        </p:nvSpPr>
        <p:spPr>
          <a:xfrm rot="13700365">
            <a:off x="2675867" y="3152128"/>
            <a:ext cx="500238" cy="493526"/>
          </a:xfrm>
          <a:prstGeom prst="leftUpArrow">
            <a:avLst>
              <a:gd name="adj1" fmla="val 0"/>
              <a:gd name="adj2" fmla="val 25000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971800" y="3581400"/>
            <a:ext cx="533400" cy="533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/>
          </a:p>
        </p:txBody>
      </p:sp>
      <p:sp>
        <p:nvSpPr>
          <p:cNvPr id="33" name="Oval 32"/>
          <p:cNvSpPr/>
          <p:nvPr/>
        </p:nvSpPr>
        <p:spPr>
          <a:xfrm>
            <a:off x="4724400" y="3657600"/>
            <a:ext cx="533400" cy="533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/>
          </a:p>
        </p:txBody>
      </p:sp>
      <p:sp>
        <p:nvSpPr>
          <p:cNvPr id="34" name="Left-Up Arrow 33"/>
          <p:cNvSpPr/>
          <p:nvPr/>
        </p:nvSpPr>
        <p:spPr>
          <a:xfrm rot="13700365">
            <a:off x="5038067" y="3228328"/>
            <a:ext cx="500238" cy="493526"/>
          </a:xfrm>
          <a:prstGeom prst="leftUpArrow">
            <a:avLst>
              <a:gd name="adj1" fmla="val 0"/>
              <a:gd name="adj2" fmla="val 25000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257800" y="3657600"/>
            <a:ext cx="533400" cy="533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/>
          </a:p>
        </p:txBody>
      </p:sp>
      <p:sp>
        <p:nvSpPr>
          <p:cNvPr id="36" name="Oval 35"/>
          <p:cNvSpPr/>
          <p:nvPr/>
        </p:nvSpPr>
        <p:spPr>
          <a:xfrm>
            <a:off x="5867400" y="3657600"/>
            <a:ext cx="533400" cy="533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/>
          </a:p>
        </p:txBody>
      </p:sp>
      <p:sp>
        <p:nvSpPr>
          <p:cNvPr id="37" name="Left-Up Arrow 36"/>
          <p:cNvSpPr/>
          <p:nvPr/>
        </p:nvSpPr>
        <p:spPr>
          <a:xfrm rot="13700365">
            <a:off x="6181067" y="3228328"/>
            <a:ext cx="500238" cy="493526"/>
          </a:xfrm>
          <a:prstGeom prst="leftUpArrow">
            <a:avLst>
              <a:gd name="adj1" fmla="val 0"/>
              <a:gd name="adj2" fmla="val 25000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400800" y="3657600"/>
            <a:ext cx="533400" cy="533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/>
          </a:p>
        </p:txBody>
      </p:sp>
      <p:sp>
        <p:nvSpPr>
          <p:cNvPr id="48" name="Left-Up Arrow 47"/>
          <p:cNvSpPr/>
          <p:nvPr/>
        </p:nvSpPr>
        <p:spPr>
          <a:xfrm rot="13700365">
            <a:off x="4356619" y="4220348"/>
            <a:ext cx="354560" cy="398501"/>
          </a:xfrm>
          <a:prstGeom prst="left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572000" y="4572000"/>
            <a:ext cx="304800" cy="304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/>
          </a:p>
        </p:txBody>
      </p:sp>
      <p:sp>
        <p:nvSpPr>
          <p:cNvPr id="52" name="Oval 51"/>
          <p:cNvSpPr/>
          <p:nvPr/>
        </p:nvSpPr>
        <p:spPr>
          <a:xfrm>
            <a:off x="4191000" y="4572000"/>
            <a:ext cx="304800" cy="304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/>
          </a:p>
        </p:txBody>
      </p:sp>
      <p:sp>
        <p:nvSpPr>
          <p:cNvPr id="53" name="Left-Up Arrow 52"/>
          <p:cNvSpPr/>
          <p:nvPr/>
        </p:nvSpPr>
        <p:spPr>
          <a:xfrm rot="13700365">
            <a:off x="3594620" y="4220348"/>
            <a:ext cx="354560" cy="398501"/>
          </a:xfrm>
          <a:prstGeom prst="left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810000" y="4572000"/>
            <a:ext cx="304800" cy="304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/>
          </a:p>
        </p:txBody>
      </p:sp>
      <p:sp>
        <p:nvSpPr>
          <p:cNvPr id="55" name="Oval 54"/>
          <p:cNvSpPr/>
          <p:nvPr/>
        </p:nvSpPr>
        <p:spPr>
          <a:xfrm>
            <a:off x="3429000" y="4572000"/>
            <a:ext cx="304800" cy="304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/>
          </a:p>
        </p:txBody>
      </p:sp>
      <p:sp>
        <p:nvSpPr>
          <p:cNvPr id="56" name="Left-Up Arrow 55"/>
          <p:cNvSpPr/>
          <p:nvPr/>
        </p:nvSpPr>
        <p:spPr>
          <a:xfrm rot="13700365">
            <a:off x="1918219" y="4220348"/>
            <a:ext cx="354560" cy="398501"/>
          </a:xfrm>
          <a:prstGeom prst="left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133600" y="4572000"/>
            <a:ext cx="304800" cy="304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/>
          </a:p>
        </p:txBody>
      </p:sp>
      <p:sp>
        <p:nvSpPr>
          <p:cNvPr id="58" name="Oval 57"/>
          <p:cNvSpPr/>
          <p:nvPr/>
        </p:nvSpPr>
        <p:spPr>
          <a:xfrm>
            <a:off x="1752600" y="4572000"/>
            <a:ext cx="304800" cy="304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/>
          </a:p>
        </p:txBody>
      </p:sp>
      <p:sp>
        <p:nvSpPr>
          <p:cNvPr id="59" name="Left-Up Arrow 58"/>
          <p:cNvSpPr/>
          <p:nvPr/>
        </p:nvSpPr>
        <p:spPr>
          <a:xfrm rot="13700365">
            <a:off x="1156220" y="4220348"/>
            <a:ext cx="354560" cy="398501"/>
          </a:xfrm>
          <a:prstGeom prst="left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71600" y="4572000"/>
            <a:ext cx="304800" cy="304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/>
          </a:p>
        </p:txBody>
      </p:sp>
      <p:sp>
        <p:nvSpPr>
          <p:cNvPr id="61" name="Oval 60"/>
          <p:cNvSpPr/>
          <p:nvPr/>
        </p:nvSpPr>
        <p:spPr>
          <a:xfrm>
            <a:off x="990600" y="4572000"/>
            <a:ext cx="304800" cy="304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533400" y="5105400"/>
            <a:ext cx="4434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Your Accumulated Group Points (AGPV) </a:t>
            </a:r>
            <a:endParaRPr lang="en-US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685800" y="5467290"/>
            <a:ext cx="6683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Icing on the Cake = 27 x 2,888 PV 			= 77, 976</a:t>
            </a:r>
            <a:endParaRPr lang="en-US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685800" y="5772090"/>
            <a:ext cx="6683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SIMP / Marketing Plan = (3x1000) + (9x1000) 	</a:t>
            </a:r>
            <a:r>
              <a:rPr lang="en-US" sz="2000" b="1" u="sng" dirty="0" smtClean="0"/>
              <a:t>= 12, 000 </a:t>
            </a:r>
            <a:endParaRPr lang="en-US" sz="2800" b="1" u="sng" dirty="0"/>
          </a:p>
        </p:txBody>
      </p:sp>
      <p:sp>
        <p:nvSpPr>
          <p:cNvPr id="65" name="TextBox 64"/>
          <p:cNvSpPr txBox="1"/>
          <p:nvPr/>
        </p:nvSpPr>
        <p:spPr>
          <a:xfrm>
            <a:off x="6324600" y="6019800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89, 976</a:t>
            </a:r>
            <a:endParaRPr lang="en-US" sz="2400" b="1" dirty="0"/>
          </a:p>
        </p:txBody>
      </p:sp>
      <p:sp>
        <p:nvSpPr>
          <p:cNvPr id="66" name="TextBox 65"/>
          <p:cNvSpPr txBox="1"/>
          <p:nvPr/>
        </p:nvSpPr>
        <p:spPr>
          <a:xfrm rot="21143692">
            <a:off x="4864747" y="4337814"/>
            <a:ext cx="3727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AGPV = 89,976 &gt; 45,000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 rot="21143692">
            <a:off x="4817601" y="4606235"/>
            <a:ext cx="4006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You are now a Star Agent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Copyright © 2014 </a:t>
            </a:r>
            <a:r>
              <a:rPr lang="en-US" sz="1200" b="1" dirty="0" smtClean="0">
                <a:hlinkClick r:id="rId2"/>
              </a:rPr>
              <a:t>DXN TRIPLICA TEAM</a:t>
            </a:r>
            <a:r>
              <a:rPr lang="en-US" sz="1200" b="1" dirty="0" smtClean="0"/>
              <a:t> </a:t>
            </a:r>
            <a:r>
              <a:rPr lang="en-US" sz="1200" b="1" dirty="0" smtClean="0">
                <a:latin typeface="Arial Narrow"/>
              </a:rPr>
              <a:t>│ </a:t>
            </a:r>
            <a:r>
              <a:rPr lang="en-US" sz="1200" b="1" dirty="0" smtClean="0">
                <a:latin typeface="Arial Narrow"/>
                <a:hlinkClick r:id="rId3"/>
              </a:rPr>
              <a:t>www.marktacorda.mydxn.net</a:t>
            </a:r>
            <a:r>
              <a:rPr lang="en-US" sz="1200" b="1" dirty="0" smtClean="0">
                <a:latin typeface="Arial Narrow"/>
              </a:rPr>
              <a:t> | </a:t>
            </a:r>
            <a:r>
              <a:rPr lang="en-US" sz="1200" b="1" dirty="0" smtClean="0">
                <a:latin typeface="Arial Narrow"/>
                <a:hlinkClick r:id="rId4"/>
              </a:rPr>
              <a:t>www.dxnbarcelona.dxnnet.com</a:t>
            </a:r>
            <a:r>
              <a:rPr lang="en-US" sz="1200" b="1" dirty="0" smtClean="0">
                <a:latin typeface="Arial Narrow"/>
              </a:rPr>
              <a:t> </a:t>
            </a:r>
            <a:endParaRPr lang="fil-PH" sz="1200" b="1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17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1" grpId="0" animBg="1"/>
      <p:bldP spid="13" grpId="0" animBg="1"/>
      <p:bldP spid="15" grpId="0" animBg="1"/>
      <p:bldP spid="17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8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68362"/>
          </a:xfrm>
          <a:noFill/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Become A Star Diamond  </a:t>
            </a:r>
            <a:br>
              <a:rPr lang="en-US" sz="4000" b="1" dirty="0" smtClean="0"/>
            </a:br>
            <a:r>
              <a:rPr lang="en-US" sz="4000" b="1" dirty="0" smtClean="0"/>
              <a:t>in 6 Months</a:t>
            </a:r>
            <a:endParaRPr lang="en-US" sz="4000" b="1" dirty="0"/>
          </a:p>
        </p:txBody>
      </p:sp>
      <p:sp>
        <p:nvSpPr>
          <p:cNvPr id="4" name="Oval 3"/>
          <p:cNvSpPr/>
          <p:nvPr/>
        </p:nvSpPr>
        <p:spPr>
          <a:xfrm>
            <a:off x="3657600" y="1219200"/>
            <a:ext cx="990600" cy="914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U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6200" y="26670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SA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762000" y="26670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SA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27787" y="3733800"/>
            <a:ext cx="9016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Congratulations! </a:t>
            </a:r>
          </a:p>
          <a:p>
            <a:pPr algn="ctr"/>
            <a:r>
              <a:rPr lang="en-US" sz="3600" b="1" dirty="0" smtClean="0"/>
              <a:t>Now You Are A  Star Diamond!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81000" y="4700824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As a Star Diamond, your Income is;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09600" y="5092005"/>
            <a:ext cx="701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Star Group Bonus 		= </a:t>
            </a:r>
            <a:r>
              <a:rPr lang="en-US" sz="2800" b="1" dirty="0" err="1" smtClean="0"/>
              <a:t>Php</a:t>
            </a:r>
            <a:r>
              <a:rPr lang="en-US" sz="2800" b="1" dirty="0" smtClean="0"/>
              <a:t> 21, 141.90</a:t>
            </a:r>
          </a:p>
          <a:p>
            <a:r>
              <a:rPr lang="en-US" sz="2800" b="1" dirty="0" smtClean="0"/>
              <a:t>Development Bonus 	</a:t>
            </a:r>
            <a:r>
              <a:rPr lang="en-US" sz="2800" b="1" u="sng" dirty="0" smtClean="0"/>
              <a:t>= </a:t>
            </a:r>
            <a:r>
              <a:rPr lang="en-US" sz="2800" b="1" u="sng" dirty="0" err="1" smtClean="0"/>
              <a:t>Php</a:t>
            </a:r>
            <a:r>
              <a:rPr lang="en-US" sz="2800" b="1" u="sng" dirty="0" smtClean="0"/>
              <a:t> 12, 760.20</a:t>
            </a:r>
          </a:p>
          <a:p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09600" y="5930204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Total Bonus 			= </a:t>
            </a:r>
            <a:r>
              <a:rPr lang="en-US" sz="2800" b="1" dirty="0" err="1" smtClean="0"/>
              <a:t>Php</a:t>
            </a:r>
            <a:r>
              <a:rPr lang="en-US" sz="2800" b="1" dirty="0" smtClean="0"/>
              <a:t> 33, 902.10</a:t>
            </a:r>
            <a:endParaRPr lang="en-US" sz="2800" b="1" dirty="0"/>
          </a:p>
        </p:txBody>
      </p:sp>
      <p:sp>
        <p:nvSpPr>
          <p:cNvPr id="20" name="Oval 19"/>
          <p:cNvSpPr/>
          <p:nvPr/>
        </p:nvSpPr>
        <p:spPr>
          <a:xfrm>
            <a:off x="1676400" y="26670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SA</a:t>
            </a:r>
            <a:endParaRPr lang="en-US" b="1" dirty="0"/>
          </a:p>
        </p:txBody>
      </p:sp>
      <p:sp>
        <p:nvSpPr>
          <p:cNvPr id="21" name="Oval 20"/>
          <p:cNvSpPr/>
          <p:nvPr/>
        </p:nvSpPr>
        <p:spPr>
          <a:xfrm>
            <a:off x="2362200" y="26670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SA</a:t>
            </a:r>
            <a:endParaRPr lang="en-US" b="1" dirty="0"/>
          </a:p>
        </p:txBody>
      </p:sp>
      <p:sp>
        <p:nvSpPr>
          <p:cNvPr id="26" name="Oval 25"/>
          <p:cNvSpPr/>
          <p:nvPr/>
        </p:nvSpPr>
        <p:spPr>
          <a:xfrm>
            <a:off x="3200400" y="26670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SA</a:t>
            </a:r>
            <a:endParaRPr lang="en-US" b="1" dirty="0"/>
          </a:p>
        </p:txBody>
      </p:sp>
      <p:sp>
        <p:nvSpPr>
          <p:cNvPr id="27" name="Oval 26"/>
          <p:cNvSpPr/>
          <p:nvPr/>
        </p:nvSpPr>
        <p:spPr>
          <a:xfrm>
            <a:off x="3886200" y="26670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SA</a:t>
            </a:r>
            <a:endParaRPr lang="en-US" b="1" dirty="0"/>
          </a:p>
        </p:txBody>
      </p:sp>
      <p:sp>
        <p:nvSpPr>
          <p:cNvPr id="30" name="Oval 29"/>
          <p:cNvSpPr/>
          <p:nvPr/>
        </p:nvSpPr>
        <p:spPr>
          <a:xfrm>
            <a:off x="4724400" y="26670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</a:t>
            </a:r>
            <a:endParaRPr lang="en-US" b="1" dirty="0"/>
          </a:p>
        </p:txBody>
      </p:sp>
      <p:sp>
        <p:nvSpPr>
          <p:cNvPr id="31" name="Oval 30"/>
          <p:cNvSpPr/>
          <p:nvPr/>
        </p:nvSpPr>
        <p:spPr>
          <a:xfrm>
            <a:off x="5410200" y="26670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</a:t>
            </a:r>
            <a:endParaRPr lang="en-US" b="1" dirty="0"/>
          </a:p>
        </p:txBody>
      </p:sp>
      <p:sp>
        <p:nvSpPr>
          <p:cNvPr id="32" name="Oval 31"/>
          <p:cNvSpPr/>
          <p:nvPr/>
        </p:nvSpPr>
        <p:spPr>
          <a:xfrm>
            <a:off x="6248400" y="26670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</a:t>
            </a:r>
            <a:endParaRPr lang="en-US" b="1" dirty="0"/>
          </a:p>
        </p:txBody>
      </p:sp>
      <p:sp>
        <p:nvSpPr>
          <p:cNvPr id="33" name="Oval 32"/>
          <p:cNvSpPr/>
          <p:nvPr/>
        </p:nvSpPr>
        <p:spPr>
          <a:xfrm>
            <a:off x="6934200" y="26670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</a:t>
            </a:r>
            <a:endParaRPr lang="en-US" b="1" dirty="0"/>
          </a:p>
        </p:txBody>
      </p:sp>
      <p:sp>
        <p:nvSpPr>
          <p:cNvPr id="34" name="Oval 33"/>
          <p:cNvSpPr/>
          <p:nvPr/>
        </p:nvSpPr>
        <p:spPr>
          <a:xfrm>
            <a:off x="7848600" y="26670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</a:t>
            </a:r>
            <a:endParaRPr lang="en-US" b="1" dirty="0"/>
          </a:p>
        </p:txBody>
      </p:sp>
      <p:sp>
        <p:nvSpPr>
          <p:cNvPr id="35" name="Oval 34"/>
          <p:cNvSpPr/>
          <p:nvPr/>
        </p:nvSpPr>
        <p:spPr>
          <a:xfrm>
            <a:off x="8534400" y="26670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</a:t>
            </a:r>
            <a:endParaRPr lang="en-US" b="1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81000" y="2133600"/>
            <a:ext cx="0" cy="457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lowchart: Process 52"/>
          <p:cNvSpPr/>
          <p:nvPr/>
        </p:nvSpPr>
        <p:spPr>
          <a:xfrm flipV="1">
            <a:off x="381000" y="2133600"/>
            <a:ext cx="8458200" cy="76200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066800" y="2133600"/>
            <a:ext cx="0" cy="457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981200" y="2133600"/>
            <a:ext cx="0" cy="457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667000" y="2133600"/>
            <a:ext cx="0" cy="457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505200" y="2133600"/>
            <a:ext cx="0" cy="457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191000" y="2133600"/>
            <a:ext cx="0" cy="457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029200" y="2133600"/>
            <a:ext cx="0" cy="457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715000" y="2133600"/>
            <a:ext cx="0" cy="457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553200" y="2133600"/>
            <a:ext cx="0" cy="457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7239000" y="2133600"/>
            <a:ext cx="0" cy="457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8153400" y="2133600"/>
            <a:ext cx="0" cy="457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8839200" y="2133600"/>
            <a:ext cx="0" cy="457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19105" y="3276600"/>
            <a:ext cx="1116972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Month</a:t>
            </a:r>
            <a:endParaRPr lang="en-US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1666905" y="3276600"/>
            <a:ext cx="1224502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 Month</a:t>
            </a:r>
            <a:endParaRPr lang="en-US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3276600" y="3276600"/>
            <a:ext cx="114089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Month</a:t>
            </a:r>
            <a:endParaRPr lang="en-US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4802710" y="3276600"/>
            <a:ext cx="114114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r>
              <a:rPr lang="en-US" b="1" baseline="30000" dirty="0" smtClean="0"/>
              <a:t>th</a:t>
            </a:r>
            <a:r>
              <a:rPr lang="en-US" b="1" dirty="0" smtClean="0"/>
              <a:t> Month</a:t>
            </a:r>
            <a:endParaRPr lang="en-US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6248400" y="3276600"/>
            <a:ext cx="114114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5</a:t>
            </a:r>
            <a:r>
              <a:rPr lang="en-US" b="1" baseline="30000" dirty="0" smtClean="0"/>
              <a:t>th</a:t>
            </a:r>
            <a:r>
              <a:rPr lang="en-US" b="1" dirty="0" smtClean="0"/>
              <a:t> Month</a:t>
            </a:r>
            <a:endParaRPr lang="en-US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7850454" y="3276600"/>
            <a:ext cx="114114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6</a:t>
            </a:r>
            <a:r>
              <a:rPr lang="en-US" b="1" baseline="30000" dirty="0" smtClean="0"/>
              <a:t>th</a:t>
            </a:r>
            <a:r>
              <a:rPr lang="en-US" b="1" dirty="0" smtClean="0"/>
              <a:t> Month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Copyright © 2014 </a:t>
            </a:r>
            <a:r>
              <a:rPr lang="en-US" sz="1200" b="1" dirty="0" smtClean="0">
                <a:hlinkClick r:id="rId2"/>
              </a:rPr>
              <a:t>DXN TRIPLICA TEAM</a:t>
            </a:r>
            <a:r>
              <a:rPr lang="en-US" sz="1200" b="1" dirty="0" smtClean="0"/>
              <a:t> </a:t>
            </a:r>
            <a:r>
              <a:rPr lang="en-US" sz="1200" b="1" dirty="0" smtClean="0">
                <a:latin typeface="Arial Narrow"/>
              </a:rPr>
              <a:t>│ </a:t>
            </a:r>
            <a:r>
              <a:rPr lang="en-US" sz="1200" b="1" dirty="0" smtClean="0">
                <a:latin typeface="Arial Narrow"/>
                <a:hlinkClick r:id="rId3"/>
              </a:rPr>
              <a:t>www.marktacorda.mydxn.net</a:t>
            </a:r>
            <a:r>
              <a:rPr lang="en-US" sz="1200" b="1" dirty="0" smtClean="0">
                <a:latin typeface="Arial Narrow"/>
              </a:rPr>
              <a:t> | </a:t>
            </a:r>
            <a:r>
              <a:rPr lang="en-US" sz="1200" b="1" dirty="0" smtClean="0">
                <a:latin typeface="Arial Narrow"/>
                <a:hlinkClick r:id="rId4"/>
              </a:rPr>
              <a:t>www.dxnbarcelona.dxnnet.com</a:t>
            </a:r>
            <a:r>
              <a:rPr lang="en-US" sz="1200" b="1" dirty="0" smtClean="0">
                <a:latin typeface="Arial Narrow"/>
              </a:rPr>
              <a:t> </a:t>
            </a:r>
            <a:endParaRPr lang="fil-PH" sz="1200" b="1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37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22" grpId="0"/>
      <p:bldP spid="23" grpId="0"/>
      <p:bldP spid="24" grpId="0"/>
      <p:bldP spid="25" grpId="0"/>
      <p:bldP spid="20" grpId="0" animBg="1"/>
      <p:bldP spid="21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53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Bonus from Icing on the Cake ( 1 Unit )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33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3352800"/>
                <a:gridCol w="2743200"/>
              </a:tblGrid>
              <a:tr h="75334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Month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Bonus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Accumulated Bonus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61104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1, 200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1,200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61104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2,800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4,000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61104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6,000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10,000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61104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4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14, 000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24,000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61104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5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36, 400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60, 400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61104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6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102, 000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162, 400</a:t>
                      </a:r>
                      <a:endParaRPr lang="en-US" sz="28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Copyright © 2014 </a:t>
            </a:r>
            <a:r>
              <a:rPr lang="en-US" sz="1200" b="1" dirty="0" smtClean="0">
                <a:hlinkClick r:id="rId2"/>
              </a:rPr>
              <a:t>DXN TRIPLICA TEAM</a:t>
            </a:r>
            <a:r>
              <a:rPr lang="en-US" sz="1200" b="1" dirty="0" smtClean="0"/>
              <a:t> </a:t>
            </a:r>
            <a:r>
              <a:rPr lang="en-US" sz="1200" b="1" dirty="0" smtClean="0">
                <a:latin typeface="Arial Narrow"/>
              </a:rPr>
              <a:t>│ </a:t>
            </a:r>
            <a:r>
              <a:rPr lang="en-US" sz="1200" b="1" dirty="0" smtClean="0">
                <a:latin typeface="Arial Narrow"/>
                <a:hlinkClick r:id="rId3"/>
              </a:rPr>
              <a:t>www.marktacorda.mydxn.net</a:t>
            </a:r>
            <a:r>
              <a:rPr lang="en-US" sz="1200" b="1" dirty="0" smtClean="0">
                <a:latin typeface="Arial Narrow"/>
              </a:rPr>
              <a:t> | </a:t>
            </a:r>
            <a:r>
              <a:rPr lang="en-US" sz="1200" b="1" dirty="0" smtClean="0">
                <a:latin typeface="Arial Narrow"/>
                <a:hlinkClick r:id="rId4"/>
              </a:rPr>
              <a:t>www.dxnbarcelona.dxnnet.com</a:t>
            </a:r>
            <a:endParaRPr lang="fil-PH" sz="1200" b="1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065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resentationmagazine.com/powerpoint-templates/00414/468slid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021"/>
            <a:ext cx="9172028" cy="687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2-Point Star 6"/>
          <p:cNvSpPr/>
          <p:nvPr/>
        </p:nvSpPr>
        <p:spPr>
          <a:xfrm>
            <a:off x="990600" y="4495800"/>
            <a:ext cx="7391400" cy="1828800"/>
          </a:xfrm>
          <a:prstGeom prst="star12">
            <a:avLst>
              <a:gd name="adj" fmla="val 33348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Php</a:t>
            </a:r>
            <a:r>
              <a:rPr lang="en-US" sz="3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135,902.10</a:t>
            </a:r>
            <a:endParaRPr lang="en-US" sz="3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4017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Bonus As A Star Diamond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the 6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Month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0187224"/>
              </p:ext>
            </p:extLst>
          </p:nvPr>
        </p:nvGraphicFramePr>
        <p:xfrm>
          <a:off x="852054" y="2044931"/>
          <a:ext cx="7529946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4973"/>
                <a:gridCol w="3764973"/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bg1"/>
                          </a:solidFill>
                        </a:rPr>
                        <a:t>SIMP</a:t>
                      </a:r>
                      <a:endParaRPr lang="en-US" sz="3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bg1"/>
                          </a:solidFill>
                        </a:rPr>
                        <a:t>Php</a:t>
                      </a:r>
                      <a:r>
                        <a:rPr lang="en-US" sz="3600" b="1" dirty="0" smtClean="0">
                          <a:solidFill>
                            <a:schemeClr val="bg1"/>
                          </a:solidFill>
                        </a:rPr>
                        <a:t> 33, 902.10</a:t>
                      </a:r>
                      <a:endParaRPr lang="en-US" sz="3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Icing On the Cake </a:t>
                      </a:r>
                    </a:p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( 1 Unit )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</a:rPr>
                        <a:t>Php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 102, 000.00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Copyright © 2014 </a:t>
            </a:r>
            <a:r>
              <a:rPr lang="en-US" sz="1200" b="1" dirty="0" smtClean="0">
                <a:hlinkClick r:id="rId4"/>
              </a:rPr>
              <a:t>DXN TRIPLICA TEAM</a:t>
            </a:r>
            <a:r>
              <a:rPr lang="en-US" sz="1200" b="1" dirty="0" smtClean="0"/>
              <a:t> </a:t>
            </a:r>
            <a:r>
              <a:rPr lang="en-US" sz="1200" b="1" dirty="0" smtClean="0">
                <a:latin typeface="Arial Narrow"/>
              </a:rPr>
              <a:t>│ </a:t>
            </a:r>
            <a:r>
              <a:rPr lang="en-US" sz="1200" b="1" dirty="0" smtClean="0">
                <a:latin typeface="Arial Narrow"/>
                <a:hlinkClick r:id="rId5"/>
              </a:rPr>
              <a:t>www.marktacorda.mydxn.net</a:t>
            </a:r>
            <a:r>
              <a:rPr lang="en-US" sz="1200" b="1" dirty="0" smtClean="0">
                <a:latin typeface="Arial Narrow"/>
              </a:rPr>
              <a:t> | </a:t>
            </a:r>
            <a:r>
              <a:rPr lang="en-US" sz="1200" b="1" dirty="0" smtClean="0">
                <a:latin typeface="Arial Narrow"/>
                <a:hlinkClick r:id="rId6"/>
              </a:rPr>
              <a:t>www.dxnbarcelona.dxnnet.com</a:t>
            </a:r>
            <a:r>
              <a:rPr lang="en-US" sz="1200" b="1" dirty="0" smtClean="0">
                <a:latin typeface="Arial Narrow"/>
              </a:rPr>
              <a:t> </a:t>
            </a:r>
            <a:endParaRPr lang="fil-PH" sz="1200" b="1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6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resentationmagazine.com/powerpoint-templates/00414/468slid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021"/>
            <a:ext cx="9172028" cy="687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6964844"/>
              </p:ext>
            </p:extLst>
          </p:nvPr>
        </p:nvGraphicFramePr>
        <p:xfrm>
          <a:off x="0" y="11261"/>
          <a:ext cx="9172028" cy="6846739"/>
        </p:xfrm>
        <a:graphic>
          <a:graphicData uri="http://schemas.openxmlformats.org/presentationml/2006/ole">
            <p:oleObj spid="_x0000_s3148" name="Acrobat Document" r:id="rId5" imgW="10060560" imgH="7774200" progId="AcroExch.Document.11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Copyright © 2014 </a:t>
            </a:r>
            <a:r>
              <a:rPr lang="en-US" sz="1200" b="1" dirty="0" smtClean="0">
                <a:hlinkClick r:id="rId6"/>
              </a:rPr>
              <a:t>DXN TRIPLICA TEAM</a:t>
            </a:r>
            <a:r>
              <a:rPr lang="en-US" sz="1200" b="1" dirty="0" smtClean="0"/>
              <a:t> </a:t>
            </a:r>
            <a:r>
              <a:rPr lang="en-US" sz="1200" b="1" dirty="0" smtClean="0">
                <a:latin typeface="Arial Narrow"/>
              </a:rPr>
              <a:t>│ </a:t>
            </a:r>
            <a:r>
              <a:rPr lang="en-US" sz="1200" b="1" dirty="0" smtClean="0">
                <a:latin typeface="Arial Narrow"/>
                <a:hlinkClick r:id="rId7"/>
              </a:rPr>
              <a:t>www.marktacorda.mydxn.net</a:t>
            </a:r>
            <a:r>
              <a:rPr lang="en-US" sz="1200" b="1" dirty="0" smtClean="0">
                <a:latin typeface="Arial Narrow"/>
              </a:rPr>
              <a:t> | </a:t>
            </a:r>
            <a:r>
              <a:rPr lang="en-US" sz="1200" b="1" dirty="0" smtClean="0">
                <a:latin typeface="Arial Narrow"/>
                <a:hlinkClick r:id="rId8"/>
              </a:rPr>
              <a:t>www.dxnbarcelona.dxnnet.com</a:t>
            </a:r>
            <a:r>
              <a:rPr lang="en-US" sz="1200" b="1" dirty="0" smtClean="0">
                <a:latin typeface="Arial Narrow"/>
              </a:rPr>
              <a:t> </a:t>
            </a:r>
            <a:endParaRPr lang="fil-PH" sz="1200" b="1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http://www.presentationmagazine.com/powerpoint-templates/00414/468slid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021"/>
            <a:ext cx="9172028" cy="687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7391400" y="1473015"/>
            <a:ext cx="731797" cy="18739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110257" y="1181128"/>
            <a:ext cx="76200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418588" y="111659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2003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7509" y="339673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38514" y="2082924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2015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27213" y="839597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2020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66905" y="279294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2014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2974959" y="3308865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FF0000"/>
                </a:solidFill>
              </a:rPr>
              <a:t>2004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3861650" y="1060994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FF0000"/>
                </a:solidFill>
              </a:rPr>
              <a:t>2006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5791200" y="1078634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FF0000"/>
                </a:solidFill>
              </a:rPr>
              <a:t>2010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6141273" y="3198030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FF0000"/>
                </a:solidFill>
              </a:rPr>
              <a:t>2012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-3960000">
            <a:off x="1033446" y="2232713"/>
            <a:ext cx="201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1</a:t>
            </a:r>
            <a:r>
              <a:rPr lang="en-US" sz="1200" baseline="30000" dirty="0" smtClean="0">
                <a:solidFill>
                  <a:srgbClr val="FF0000"/>
                </a:solidFill>
              </a:rPr>
              <a:t>st</a:t>
            </a:r>
            <a:r>
              <a:rPr lang="en-US" sz="1200" dirty="0" smtClean="0">
                <a:solidFill>
                  <a:srgbClr val="FF0000"/>
                </a:solidFill>
              </a:rPr>
              <a:t> Batch of Crown Diamond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Using original Marketing Plan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-3900000">
            <a:off x="3073895" y="2232713"/>
            <a:ext cx="1965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2</a:t>
            </a:r>
            <a:r>
              <a:rPr lang="en-US" sz="1200" baseline="30000" dirty="0" smtClean="0">
                <a:solidFill>
                  <a:srgbClr val="FF0000"/>
                </a:solidFill>
              </a:rPr>
              <a:t>nd</a:t>
            </a:r>
            <a:r>
              <a:rPr lang="en-US" sz="1200" dirty="0" smtClean="0">
                <a:solidFill>
                  <a:srgbClr val="FF0000"/>
                </a:solidFill>
              </a:rPr>
              <a:t> Batch of Crown Diamond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              Using SIMP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-4140000">
            <a:off x="6418467" y="1830312"/>
            <a:ext cx="219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Coming </a:t>
            </a:r>
            <a:r>
              <a:rPr lang="en-US" sz="1000" dirty="0" smtClean="0">
                <a:solidFill>
                  <a:srgbClr val="FF0000"/>
                </a:solidFill>
              </a:rPr>
              <a:t>Batch</a:t>
            </a:r>
            <a:r>
              <a:rPr lang="en-US" sz="1200" dirty="0" smtClean="0">
                <a:solidFill>
                  <a:srgbClr val="FF0000"/>
                </a:solidFill>
              </a:rPr>
              <a:t> of Crown Diamond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         Using Icing On SIMP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990600" y="4495800"/>
            <a:ext cx="457200" cy="1371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1447800" y="3787279"/>
            <a:ext cx="470777" cy="7085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1905000" y="2799727"/>
            <a:ext cx="462465" cy="10102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2362200" y="1472540"/>
            <a:ext cx="470065" cy="13468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826327" y="1490353"/>
            <a:ext cx="450273" cy="18624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3275215" y="2452256"/>
            <a:ext cx="477388" cy="9193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163014" y="1479665"/>
            <a:ext cx="1911927" cy="9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3746665" y="1460665"/>
            <a:ext cx="439387" cy="10094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6048340" y="1476340"/>
            <a:ext cx="453400" cy="105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6497228" y="2530394"/>
            <a:ext cx="453014" cy="8063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6936140" y="3325091"/>
            <a:ext cx="482138" cy="99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838200" y="228600"/>
            <a:ext cx="76200" cy="5638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838200" y="5867400"/>
            <a:ext cx="685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857517" y="589315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123" name="TextBox 122"/>
          <p:cNvSpPr txBox="1"/>
          <p:nvPr/>
        </p:nvSpPr>
        <p:spPr>
          <a:xfrm>
            <a:off x="1308278" y="589208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124" name="TextBox 123"/>
          <p:cNvSpPr txBox="1"/>
          <p:nvPr/>
        </p:nvSpPr>
        <p:spPr>
          <a:xfrm>
            <a:off x="1774869" y="589639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125" name="TextBox 124"/>
          <p:cNvSpPr txBox="1"/>
          <p:nvPr/>
        </p:nvSpPr>
        <p:spPr>
          <a:xfrm>
            <a:off x="2238508" y="589315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126" name="TextBox 125"/>
          <p:cNvSpPr txBox="1"/>
          <p:nvPr/>
        </p:nvSpPr>
        <p:spPr>
          <a:xfrm>
            <a:off x="2689269" y="589315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</a:t>
            </a:r>
            <a:endParaRPr lang="en-US" sz="1200" dirty="0"/>
          </a:p>
        </p:txBody>
      </p:sp>
      <p:sp>
        <p:nvSpPr>
          <p:cNvPr id="127" name="TextBox 126"/>
          <p:cNvSpPr txBox="1"/>
          <p:nvPr/>
        </p:nvSpPr>
        <p:spPr>
          <a:xfrm>
            <a:off x="3146469" y="589315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</a:t>
            </a:r>
            <a:endParaRPr lang="en-US" sz="1200" dirty="0"/>
          </a:p>
        </p:txBody>
      </p:sp>
      <p:sp>
        <p:nvSpPr>
          <p:cNvPr id="128" name="TextBox 127"/>
          <p:cNvSpPr txBox="1"/>
          <p:nvPr/>
        </p:nvSpPr>
        <p:spPr>
          <a:xfrm>
            <a:off x="3610108" y="589315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</a:t>
            </a:r>
            <a:endParaRPr lang="en-US" sz="1200" dirty="0"/>
          </a:p>
        </p:txBody>
      </p:sp>
      <p:sp>
        <p:nvSpPr>
          <p:cNvPr id="129" name="TextBox 128"/>
          <p:cNvSpPr txBox="1"/>
          <p:nvPr/>
        </p:nvSpPr>
        <p:spPr>
          <a:xfrm>
            <a:off x="4067308" y="589315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</a:t>
            </a:r>
            <a:endParaRPr lang="en-US" sz="1200" dirty="0"/>
          </a:p>
        </p:txBody>
      </p:sp>
      <p:sp>
        <p:nvSpPr>
          <p:cNvPr id="130" name="TextBox 129"/>
          <p:cNvSpPr txBox="1"/>
          <p:nvPr/>
        </p:nvSpPr>
        <p:spPr>
          <a:xfrm>
            <a:off x="4537386" y="589315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9</a:t>
            </a:r>
            <a:endParaRPr lang="en-US" sz="1200" dirty="0"/>
          </a:p>
        </p:txBody>
      </p:sp>
      <p:sp>
        <p:nvSpPr>
          <p:cNvPr id="131" name="TextBox 130"/>
          <p:cNvSpPr txBox="1"/>
          <p:nvPr/>
        </p:nvSpPr>
        <p:spPr>
          <a:xfrm>
            <a:off x="4953000" y="589745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132" name="TextBox 131"/>
          <p:cNvSpPr txBox="1"/>
          <p:nvPr/>
        </p:nvSpPr>
        <p:spPr>
          <a:xfrm>
            <a:off x="5423684" y="589959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11</a:t>
            </a:r>
            <a:endParaRPr lang="en-US" sz="1200" dirty="0"/>
          </a:p>
        </p:txBody>
      </p:sp>
      <p:sp>
        <p:nvSpPr>
          <p:cNvPr id="133" name="TextBox 132"/>
          <p:cNvSpPr txBox="1"/>
          <p:nvPr/>
        </p:nvSpPr>
        <p:spPr>
          <a:xfrm>
            <a:off x="5867400" y="589315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12</a:t>
            </a:r>
            <a:endParaRPr lang="en-US" sz="1200" dirty="0"/>
          </a:p>
        </p:txBody>
      </p:sp>
      <p:sp>
        <p:nvSpPr>
          <p:cNvPr id="134" name="TextBox 133"/>
          <p:cNvSpPr txBox="1"/>
          <p:nvPr/>
        </p:nvSpPr>
        <p:spPr>
          <a:xfrm>
            <a:off x="6338084" y="589959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13</a:t>
            </a:r>
            <a:endParaRPr lang="en-US" sz="1200" dirty="0"/>
          </a:p>
        </p:txBody>
      </p:sp>
      <p:sp>
        <p:nvSpPr>
          <p:cNvPr id="135" name="TextBox 134"/>
          <p:cNvSpPr txBox="1"/>
          <p:nvPr/>
        </p:nvSpPr>
        <p:spPr>
          <a:xfrm>
            <a:off x="6795284" y="589959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14</a:t>
            </a:r>
            <a:endParaRPr lang="en-US" sz="1200" dirty="0"/>
          </a:p>
        </p:txBody>
      </p:sp>
      <p:sp>
        <p:nvSpPr>
          <p:cNvPr id="136" name="TextBox 135"/>
          <p:cNvSpPr txBox="1"/>
          <p:nvPr/>
        </p:nvSpPr>
        <p:spPr>
          <a:xfrm>
            <a:off x="7239000" y="589520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15</a:t>
            </a:r>
            <a:endParaRPr lang="en-US" sz="1200" dirty="0"/>
          </a:p>
        </p:txBody>
      </p:sp>
      <p:cxnSp>
        <p:nvCxnSpPr>
          <p:cNvPr id="138" name="Straight Connector 137"/>
          <p:cNvCxnSpPr/>
          <p:nvPr/>
        </p:nvCxnSpPr>
        <p:spPr>
          <a:xfrm>
            <a:off x="1215723" y="5870877"/>
            <a:ext cx="2618" cy="5598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1676400" y="5867400"/>
            <a:ext cx="2618" cy="5598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2138710" y="5867400"/>
            <a:ext cx="2618" cy="5598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2598486" y="5884352"/>
            <a:ext cx="2618" cy="5598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3055686" y="5872552"/>
            <a:ext cx="2618" cy="5598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510352" y="5869976"/>
            <a:ext cx="2618" cy="5598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3972662" y="5869976"/>
            <a:ext cx="2618" cy="5598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4432438" y="5886928"/>
            <a:ext cx="2618" cy="5598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4889638" y="5875128"/>
            <a:ext cx="2618" cy="5598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021256" y="1535834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2016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19640" y="2764074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(P20k)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10437" y="2061144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(P50k)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30278" y="1518194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(P100k)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50269" y="562598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(P150k)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Copyright © 2014 </a:t>
            </a:r>
            <a:r>
              <a:rPr lang="en-US" sz="1200" b="1" dirty="0" smtClean="0">
                <a:hlinkClick r:id="rId4"/>
              </a:rPr>
              <a:t>DXN TRIPLICA TEAM</a:t>
            </a:r>
            <a:r>
              <a:rPr lang="en-US" sz="1200" b="1" dirty="0" smtClean="0"/>
              <a:t> </a:t>
            </a:r>
            <a:r>
              <a:rPr lang="en-US" sz="1200" b="1" dirty="0" smtClean="0">
                <a:latin typeface="Arial Narrow"/>
              </a:rPr>
              <a:t>│ </a:t>
            </a:r>
            <a:r>
              <a:rPr lang="en-US" sz="1200" b="1" dirty="0" smtClean="0">
                <a:latin typeface="Arial Narrow"/>
                <a:hlinkClick r:id="rId5"/>
              </a:rPr>
              <a:t>www.marktacorda.mydxn.net</a:t>
            </a:r>
            <a:r>
              <a:rPr lang="en-US" sz="1200" b="1" dirty="0" smtClean="0">
                <a:latin typeface="Arial Narrow"/>
              </a:rPr>
              <a:t> | </a:t>
            </a:r>
            <a:r>
              <a:rPr lang="en-US" sz="1200" b="1" dirty="0" smtClean="0">
                <a:latin typeface="Arial Narrow"/>
                <a:hlinkClick r:id="rId6"/>
              </a:rPr>
              <a:t>www.dxnbarcelona.dxnnet.com</a:t>
            </a:r>
            <a:r>
              <a:rPr lang="en-US" sz="1200" b="1" dirty="0" smtClean="0">
                <a:latin typeface="Arial Narrow"/>
              </a:rPr>
              <a:t> </a:t>
            </a:r>
            <a:endParaRPr lang="fil-PH" sz="1200" b="1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319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3" grpId="0"/>
      <p:bldP spid="15" grpId="0"/>
      <p:bldP spid="17" grpId="0"/>
      <p:bldP spid="18" grpId="0"/>
      <p:bldP spid="11" grpId="0"/>
      <p:bldP spid="12" grpId="0"/>
      <p:bldP spid="19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2" grpId="0"/>
      <p:bldP spid="3" grpId="0"/>
      <p:bldP spid="4" grpId="0"/>
      <p:bldP spid="6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965245" cy="120248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b="1" baseline="30000" dirty="0" smtClean="0">
                <a:solidFill>
                  <a:srgbClr val="FF0000"/>
                </a:solidFill>
              </a:rPr>
              <a:t>st</a:t>
            </a:r>
            <a:r>
              <a:rPr lang="en-US" b="1" dirty="0" smtClean="0">
                <a:solidFill>
                  <a:srgbClr val="FF0000"/>
                </a:solidFill>
              </a:rPr>
              <a:t> Batch of Crown Diamond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610599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0070C0"/>
                </a:solidFill>
              </a:rPr>
              <a:t>From 1999 to 2003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rgbClr val="0070C0"/>
                </a:solidFill>
              </a:rPr>
              <a:t>			Date	Duration 		1st Bonus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0070C0"/>
                </a:solidFill>
              </a:rPr>
              <a:t>	</a:t>
            </a:r>
            <a:r>
              <a:rPr lang="en-US" sz="2200" b="1" dirty="0" smtClean="0">
                <a:solidFill>
                  <a:srgbClr val="0070C0"/>
                </a:solidFill>
              </a:rPr>
              <a:t>		Joined	To Become SD		As SD</a:t>
            </a:r>
          </a:p>
          <a:p>
            <a:pPr marL="0" indent="0">
              <a:buNone/>
            </a:pPr>
            <a:endParaRPr lang="en-US" sz="2200" dirty="0" smtClean="0">
              <a:solidFill>
                <a:srgbClr val="0070C0"/>
              </a:solidFill>
            </a:endParaRPr>
          </a:p>
          <a:p>
            <a:r>
              <a:rPr lang="en-US" sz="2200" dirty="0" smtClean="0">
                <a:solidFill>
                  <a:srgbClr val="0070C0"/>
                </a:solidFill>
              </a:rPr>
              <a:t>ESCD Lourdes Santos	1999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rgbClr val="0070C0"/>
                </a:solidFill>
              </a:rPr>
              <a:t>	1 year 1 month		P200,000</a:t>
            </a:r>
            <a:endParaRPr lang="en-US" sz="2200" dirty="0">
              <a:solidFill>
                <a:srgbClr val="0070C0"/>
              </a:solidFill>
            </a:endParaRPr>
          </a:p>
          <a:p>
            <a:r>
              <a:rPr lang="en-US" sz="2200" dirty="0" smtClean="0">
                <a:solidFill>
                  <a:srgbClr val="0070C0"/>
                </a:solidFill>
              </a:rPr>
              <a:t>ESCD Marlon </a:t>
            </a:r>
            <a:r>
              <a:rPr lang="en-US" sz="2200" dirty="0" err="1" smtClean="0">
                <a:solidFill>
                  <a:srgbClr val="0070C0"/>
                </a:solidFill>
              </a:rPr>
              <a:t>Mapa</a:t>
            </a:r>
            <a:r>
              <a:rPr lang="en-US" sz="2200" dirty="0" smtClean="0">
                <a:solidFill>
                  <a:srgbClr val="0070C0"/>
                </a:solidFill>
              </a:rPr>
              <a:t>	1999	8 months		P525,000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rgbClr val="0070C0"/>
                </a:solidFill>
              </a:rPr>
              <a:t>      ECD</a:t>
            </a:r>
            <a:r>
              <a:rPr lang="en-US" sz="2200" dirty="0">
                <a:solidFill>
                  <a:srgbClr val="0070C0"/>
                </a:solidFill>
              </a:rPr>
              <a:t>	Jesse </a:t>
            </a:r>
            <a:r>
              <a:rPr lang="en-US" sz="2200" dirty="0" err="1">
                <a:solidFill>
                  <a:srgbClr val="0070C0"/>
                </a:solidFill>
              </a:rPr>
              <a:t>Corpuz</a:t>
            </a:r>
            <a:r>
              <a:rPr lang="en-US" sz="2200" dirty="0">
                <a:solidFill>
                  <a:srgbClr val="0070C0"/>
                </a:solidFill>
              </a:rPr>
              <a:t>	2000	8 months	</a:t>
            </a:r>
            <a:r>
              <a:rPr lang="en-US" sz="2200" dirty="0" smtClean="0">
                <a:solidFill>
                  <a:srgbClr val="0070C0"/>
                </a:solidFill>
              </a:rPr>
              <a:t>	P318,000</a:t>
            </a:r>
          </a:p>
          <a:p>
            <a:r>
              <a:rPr lang="en-US" sz="2200" dirty="0" smtClean="0">
                <a:solidFill>
                  <a:srgbClr val="0070C0"/>
                </a:solidFill>
              </a:rPr>
              <a:t>CA Sylvia </a:t>
            </a:r>
            <a:r>
              <a:rPr lang="en-US" sz="2200" dirty="0" err="1" smtClean="0">
                <a:solidFill>
                  <a:srgbClr val="0070C0"/>
                </a:solidFill>
              </a:rPr>
              <a:t>Ymbong</a:t>
            </a:r>
            <a:r>
              <a:rPr lang="en-US" sz="2200" dirty="0" smtClean="0">
                <a:solidFill>
                  <a:srgbClr val="0070C0"/>
                </a:solidFill>
              </a:rPr>
              <a:t>	1999	6 months		P200,000</a:t>
            </a:r>
          </a:p>
          <a:p>
            <a:pPr marL="0" indent="0">
              <a:buNone/>
            </a:pPr>
            <a:endParaRPr lang="en-US" sz="2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200" dirty="0" smtClean="0"/>
              <a:t>	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Copyright © 2014 </a:t>
            </a:r>
            <a:r>
              <a:rPr lang="en-US" sz="1200" b="1" dirty="0" smtClean="0">
                <a:hlinkClick r:id="rId2"/>
              </a:rPr>
              <a:t>DXN TRIPLICA TEAM</a:t>
            </a:r>
            <a:r>
              <a:rPr lang="en-US" sz="1200" b="1" dirty="0" smtClean="0"/>
              <a:t> </a:t>
            </a:r>
            <a:r>
              <a:rPr lang="en-US" sz="1200" b="1" dirty="0" smtClean="0">
                <a:latin typeface="Arial Narrow"/>
              </a:rPr>
              <a:t>│ </a:t>
            </a:r>
            <a:r>
              <a:rPr lang="en-US" sz="1200" b="1" dirty="0" smtClean="0">
                <a:latin typeface="Arial Narrow"/>
                <a:hlinkClick r:id="rId3"/>
              </a:rPr>
              <a:t>www.marktacorda.mydxn.net</a:t>
            </a:r>
            <a:r>
              <a:rPr lang="en-US" sz="1200" b="1" dirty="0" smtClean="0">
                <a:latin typeface="Arial Narrow"/>
              </a:rPr>
              <a:t> | </a:t>
            </a:r>
            <a:r>
              <a:rPr lang="en-US" sz="1200" b="1" dirty="0" smtClean="0">
                <a:latin typeface="Arial Narrow"/>
                <a:hlinkClick r:id="rId4"/>
              </a:rPr>
              <a:t>www.dxnbarcelona.dxnnet.com</a:t>
            </a:r>
            <a:r>
              <a:rPr lang="en-US" sz="1200" b="1" dirty="0" smtClean="0">
                <a:latin typeface="Arial Narrow"/>
              </a:rPr>
              <a:t> </a:t>
            </a:r>
            <a:endParaRPr lang="fil-PH" sz="1200" b="1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0862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en-US" b="1" baseline="30000" dirty="0" smtClean="0">
                <a:solidFill>
                  <a:srgbClr val="FF0000"/>
                </a:solidFill>
              </a:rPr>
              <a:t>nd</a:t>
            </a:r>
            <a:r>
              <a:rPr lang="en-US" b="1" dirty="0" smtClean="0">
                <a:solidFill>
                  <a:srgbClr val="FF0000"/>
                </a:solidFill>
              </a:rPr>
              <a:t> Batch of Crown Diamond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0070C0"/>
                </a:solidFill>
              </a:rPr>
              <a:t>From 2004 to 2006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0070C0"/>
                </a:solidFill>
              </a:rPr>
              <a:t>	</a:t>
            </a:r>
            <a:r>
              <a:rPr lang="en-US" sz="2200" b="1" dirty="0" smtClean="0">
                <a:solidFill>
                  <a:srgbClr val="0070C0"/>
                </a:solidFill>
              </a:rPr>
              <a:t>			Date	Duration 		1</a:t>
            </a:r>
            <a:r>
              <a:rPr lang="en-US" sz="2200" b="1" baseline="30000" dirty="0" smtClean="0">
                <a:solidFill>
                  <a:srgbClr val="0070C0"/>
                </a:solidFill>
              </a:rPr>
              <a:t>st</a:t>
            </a:r>
            <a:r>
              <a:rPr lang="en-US" sz="2200" b="1" dirty="0" smtClean="0">
                <a:solidFill>
                  <a:srgbClr val="0070C0"/>
                </a:solidFill>
              </a:rPr>
              <a:t> Bonus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rgbClr val="0070C0"/>
                </a:solidFill>
              </a:rPr>
              <a:t>				Joined	To Become SD		As SD</a:t>
            </a:r>
          </a:p>
          <a:p>
            <a:r>
              <a:rPr lang="en-US" sz="2200" dirty="0">
                <a:solidFill>
                  <a:srgbClr val="0070C0"/>
                </a:solidFill>
              </a:rPr>
              <a:t>EGD Jose </a:t>
            </a:r>
            <a:r>
              <a:rPr lang="en-US" sz="2200" dirty="0" err="1">
                <a:solidFill>
                  <a:srgbClr val="0070C0"/>
                </a:solidFill>
              </a:rPr>
              <a:t>Valeriano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rgbClr val="0070C0"/>
                </a:solidFill>
              </a:rPr>
              <a:t>Jr.	1999 </a:t>
            </a:r>
            <a:r>
              <a:rPr lang="en-US" sz="2200" dirty="0">
                <a:solidFill>
                  <a:srgbClr val="0070C0"/>
                </a:solidFill>
              </a:rPr>
              <a:t>	1 year		</a:t>
            </a:r>
            <a:r>
              <a:rPr lang="en-US" sz="2200" dirty="0" smtClean="0">
                <a:solidFill>
                  <a:srgbClr val="0070C0"/>
                </a:solidFill>
              </a:rPr>
              <a:t>	P200,000</a:t>
            </a:r>
            <a:endParaRPr lang="en-US" sz="2200" dirty="0">
              <a:solidFill>
                <a:srgbClr val="0070C0"/>
              </a:solidFill>
            </a:endParaRPr>
          </a:p>
          <a:p>
            <a:r>
              <a:rPr lang="en-US" sz="2200" dirty="0" smtClean="0">
                <a:solidFill>
                  <a:srgbClr val="0070C0"/>
                </a:solidFill>
              </a:rPr>
              <a:t>CD Elvira </a:t>
            </a:r>
            <a:r>
              <a:rPr lang="en-US" sz="2200" dirty="0" err="1" smtClean="0">
                <a:solidFill>
                  <a:srgbClr val="0070C0"/>
                </a:solidFill>
              </a:rPr>
              <a:t>Arquines</a:t>
            </a:r>
            <a:r>
              <a:rPr lang="en-US" sz="2200" dirty="0" smtClean="0">
                <a:solidFill>
                  <a:srgbClr val="0070C0"/>
                </a:solidFill>
              </a:rPr>
              <a:t>		1999				P  50,000</a:t>
            </a:r>
          </a:p>
          <a:p>
            <a:r>
              <a:rPr lang="en-US" sz="2200" dirty="0" smtClean="0">
                <a:solidFill>
                  <a:srgbClr val="0070C0"/>
                </a:solidFill>
              </a:rPr>
              <a:t>SCD </a:t>
            </a:r>
            <a:r>
              <a:rPr lang="en-US" sz="2200" dirty="0" err="1" smtClean="0">
                <a:solidFill>
                  <a:srgbClr val="0070C0"/>
                </a:solidFill>
              </a:rPr>
              <a:t>Flordeliza</a:t>
            </a:r>
            <a:r>
              <a:rPr lang="en-US" sz="2200" dirty="0" smtClean="0">
                <a:solidFill>
                  <a:srgbClr val="0070C0"/>
                </a:solidFill>
              </a:rPr>
              <a:t> Acosta 	2001	1 year			P100,000</a:t>
            </a:r>
          </a:p>
          <a:p>
            <a:r>
              <a:rPr lang="en-US" sz="2200" dirty="0" smtClean="0">
                <a:solidFill>
                  <a:srgbClr val="0070C0"/>
                </a:solidFill>
              </a:rPr>
              <a:t>GCD Noel  Coronel		2001	10 months		P215,000</a:t>
            </a:r>
          </a:p>
          <a:p>
            <a:r>
              <a:rPr lang="en-US" sz="2200" dirty="0" smtClean="0">
                <a:solidFill>
                  <a:srgbClr val="0070C0"/>
                </a:solidFill>
              </a:rPr>
              <a:t>ECD Delia </a:t>
            </a:r>
            <a:r>
              <a:rPr lang="en-US" sz="2200" dirty="0" err="1" smtClean="0">
                <a:solidFill>
                  <a:srgbClr val="0070C0"/>
                </a:solidFill>
              </a:rPr>
              <a:t>Plocios</a:t>
            </a:r>
            <a:r>
              <a:rPr lang="en-US" sz="2200" dirty="0" smtClean="0">
                <a:solidFill>
                  <a:srgbClr val="0070C0"/>
                </a:solidFill>
              </a:rPr>
              <a:t>		2001	1 year 4 months	P143,000</a:t>
            </a:r>
          </a:p>
          <a:p>
            <a:r>
              <a:rPr lang="en-US" sz="2200" dirty="0" smtClean="0">
                <a:solidFill>
                  <a:srgbClr val="0070C0"/>
                </a:solidFill>
              </a:rPr>
              <a:t>CD Ferdinand </a:t>
            </a:r>
            <a:r>
              <a:rPr lang="en-US" sz="2200" dirty="0" err="1" smtClean="0">
                <a:solidFill>
                  <a:srgbClr val="0070C0"/>
                </a:solidFill>
              </a:rPr>
              <a:t>Fagyan</a:t>
            </a:r>
            <a:r>
              <a:rPr lang="en-US" sz="2200" dirty="0" smtClean="0">
                <a:solidFill>
                  <a:srgbClr val="0070C0"/>
                </a:solidFill>
              </a:rPr>
              <a:t>		2001	10 months		P121,000</a:t>
            </a:r>
          </a:p>
          <a:p>
            <a:r>
              <a:rPr lang="en-US" sz="2200" dirty="0" smtClean="0">
                <a:solidFill>
                  <a:srgbClr val="0070C0"/>
                </a:solidFill>
              </a:rPr>
              <a:t>ECD Frederick </a:t>
            </a:r>
            <a:r>
              <a:rPr lang="en-US" sz="2200" dirty="0" err="1" smtClean="0">
                <a:solidFill>
                  <a:srgbClr val="0070C0"/>
                </a:solidFill>
              </a:rPr>
              <a:t>Lauron</a:t>
            </a:r>
            <a:r>
              <a:rPr lang="en-US" sz="2200" dirty="0" smtClean="0">
                <a:solidFill>
                  <a:srgbClr val="0070C0"/>
                </a:solidFill>
              </a:rPr>
              <a:t>	2001	1 years 3 months   	P138,000</a:t>
            </a:r>
          </a:p>
          <a:p>
            <a:r>
              <a:rPr lang="en-US" sz="2200" dirty="0" smtClean="0">
                <a:solidFill>
                  <a:srgbClr val="0070C0"/>
                </a:solidFill>
              </a:rPr>
              <a:t>CD Allan Esmeralda		2003	6 months		P  87,000</a:t>
            </a:r>
            <a:endParaRPr lang="en-US" sz="2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Copyright © 2014 </a:t>
            </a:r>
            <a:r>
              <a:rPr lang="en-US" sz="1200" b="1" dirty="0" smtClean="0">
                <a:hlinkClick r:id="rId2"/>
              </a:rPr>
              <a:t>DXN TRIPLICA TEAM</a:t>
            </a:r>
            <a:r>
              <a:rPr lang="en-US" sz="1200" b="1" dirty="0" smtClean="0"/>
              <a:t> </a:t>
            </a:r>
            <a:r>
              <a:rPr lang="en-US" sz="1200" b="1" dirty="0" smtClean="0">
                <a:latin typeface="Arial Narrow"/>
              </a:rPr>
              <a:t>│ </a:t>
            </a:r>
            <a:r>
              <a:rPr lang="en-US" sz="1200" b="1" dirty="0" smtClean="0">
                <a:latin typeface="Arial Narrow"/>
                <a:hlinkClick r:id="rId3"/>
              </a:rPr>
              <a:t>www.marktacorda.mydxn.net</a:t>
            </a:r>
            <a:r>
              <a:rPr lang="en-US" sz="1200" b="1" dirty="0" smtClean="0">
                <a:latin typeface="Arial Narrow"/>
              </a:rPr>
              <a:t> | </a:t>
            </a:r>
            <a:r>
              <a:rPr lang="en-US" sz="1200" b="1" dirty="0" smtClean="0">
                <a:latin typeface="Arial Narrow"/>
                <a:hlinkClick r:id="rId4"/>
              </a:rPr>
              <a:t>www.dxnbarcelona.dxnnet.com</a:t>
            </a:r>
            <a:r>
              <a:rPr lang="en-US" sz="1200" b="1" dirty="0" smtClean="0">
                <a:latin typeface="Arial Narrow"/>
              </a:rPr>
              <a:t> </a:t>
            </a:r>
            <a:endParaRPr lang="fil-PH" sz="1200" b="1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205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Future Crown Diamond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From now onwards: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				Date	Duration		1</a:t>
            </a:r>
            <a:r>
              <a:rPr lang="en-US" sz="2000" baseline="30000" dirty="0" smtClean="0">
                <a:solidFill>
                  <a:srgbClr val="0070C0"/>
                </a:solidFill>
              </a:rPr>
              <a:t>st</a:t>
            </a:r>
            <a:r>
              <a:rPr lang="en-US" sz="2000" dirty="0" smtClean="0">
                <a:solidFill>
                  <a:srgbClr val="0070C0"/>
                </a:solidFill>
              </a:rPr>
              <a:t> Bonus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	</a:t>
            </a:r>
            <a:r>
              <a:rPr lang="en-US" sz="2000" dirty="0" smtClean="0">
                <a:solidFill>
                  <a:srgbClr val="0070C0"/>
                </a:solidFill>
              </a:rPr>
              <a:t>			Joined	To Become SD	As SD</a:t>
            </a:r>
          </a:p>
          <a:p>
            <a:pPr marL="0" indent="0">
              <a:buNone/>
            </a:pP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DD Richard </a:t>
            </a:r>
            <a:r>
              <a:rPr lang="en-US" sz="2000" dirty="0" err="1" smtClean="0">
                <a:solidFill>
                  <a:srgbClr val="0070C0"/>
                </a:solidFill>
              </a:rPr>
              <a:t>Bantugan</a:t>
            </a:r>
            <a:r>
              <a:rPr lang="en-US" sz="2000" dirty="0" smtClean="0">
                <a:solidFill>
                  <a:srgbClr val="0070C0"/>
                </a:solidFill>
              </a:rPr>
              <a:t>		2002			P40,000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Late ESSD  Garry </a:t>
            </a:r>
            <a:r>
              <a:rPr lang="en-US" sz="2000" dirty="0" err="1" smtClean="0">
                <a:solidFill>
                  <a:srgbClr val="0070C0"/>
                </a:solidFill>
              </a:rPr>
              <a:t>Walang</a:t>
            </a:r>
            <a:r>
              <a:rPr lang="en-US" sz="2000" dirty="0" smtClean="0">
                <a:solidFill>
                  <a:srgbClr val="0070C0"/>
                </a:solidFill>
              </a:rPr>
              <a:t>		2002	2 year s		P30,000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TD Boy </a:t>
            </a:r>
            <a:r>
              <a:rPr lang="en-US" sz="2000" dirty="0" err="1" smtClean="0">
                <a:solidFill>
                  <a:srgbClr val="0070C0"/>
                </a:solidFill>
              </a:rPr>
              <a:t>Baay</a:t>
            </a:r>
            <a:r>
              <a:rPr lang="en-US" sz="2000" dirty="0" smtClean="0">
                <a:solidFill>
                  <a:srgbClr val="0070C0"/>
                </a:solidFill>
              </a:rPr>
              <a:t>			2002			P59,000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ETD Edmund &amp; Myla		2002	2 years		P22,000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DD </a:t>
            </a:r>
            <a:r>
              <a:rPr lang="en-US" sz="2000" dirty="0" err="1" smtClean="0">
                <a:solidFill>
                  <a:srgbClr val="0070C0"/>
                </a:solidFill>
              </a:rPr>
              <a:t>Diodelyn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Valdueza</a:t>
            </a:r>
            <a:r>
              <a:rPr lang="en-US" sz="2000" dirty="0" smtClean="0">
                <a:solidFill>
                  <a:srgbClr val="0070C0"/>
                </a:solidFill>
              </a:rPr>
              <a:t>		2002	1 year		P40,000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SSD </a:t>
            </a:r>
            <a:r>
              <a:rPr lang="en-US" sz="2000" dirty="0" err="1" smtClean="0">
                <a:solidFill>
                  <a:srgbClr val="0070C0"/>
                </a:solidFill>
              </a:rPr>
              <a:t>Loliny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Jugalbot</a:t>
            </a:r>
            <a:r>
              <a:rPr lang="en-US" sz="2000" dirty="0" smtClean="0">
                <a:solidFill>
                  <a:srgbClr val="0070C0"/>
                </a:solidFill>
              </a:rPr>
              <a:t>		2002	1 year		P40,000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TD Third Navarro		2003	2 year		P70,000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EDD </a:t>
            </a:r>
            <a:r>
              <a:rPr lang="en-US" sz="2000" dirty="0" err="1" smtClean="0">
                <a:solidFill>
                  <a:srgbClr val="0070C0"/>
                </a:solidFill>
              </a:rPr>
              <a:t>Manolito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Grimpula</a:t>
            </a:r>
            <a:r>
              <a:rPr lang="en-US" sz="2000" dirty="0" smtClean="0">
                <a:solidFill>
                  <a:srgbClr val="0070C0"/>
                </a:solidFill>
              </a:rPr>
              <a:t>		2004			P86,000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SSD Jerry Dill </a:t>
            </a:r>
            <a:r>
              <a:rPr lang="en-US" sz="2000" dirty="0" err="1" smtClean="0">
                <a:solidFill>
                  <a:srgbClr val="0070C0"/>
                </a:solidFill>
              </a:rPr>
              <a:t>Arcillas</a:t>
            </a:r>
            <a:r>
              <a:rPr lang="en-US" sz="2000" dirty="0" smtClean="0">
                <a:solidFill>
                  <a:srgbClr val="0070C0"/>
                </a:solidFill>
              </a:rPr>
              <a:t>		2004	1 year 		P50,000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ESSD Sheldon Luther Palomar	2004	1 year 3 months	P30,000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DD Roy </a:t>
            </a:r>
            <a:r>
              <a:rPr lang="en-US" sz="2000" dirty="0" err="1" smtClean="0">
                <a:solidFill>
                  <a:srgbClr val="0070C0"/>
                </a:solidFill>
              </a:rPr>
              <a:t>Gamboa</a:t>
            </a:r>
            <a:r>
              <a:rPr lang="en-US" sz="2000" dirty="0" smtClean="0">
                <a:solidFill>
                  <a:srgbClr val="0070C0"/>
                </a:solidFill>
              </a:rPr>
              <a:t>		2005	9 month		P40,000	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And more…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Copyright © 2014 </a:t>
            </a:r>
            <a:r>
              <a:rPr lang="en-US" sz="1200" b="1" dirty="0" smtClean="0">
                <a:hlinkClick r:id="rId2"/>
              </a:rPr>
              <a:t>DXN TRIPLICA TEAM</a:t>
            </a:r>
            <a:r>
              <a:rPr lang="en-US" sz="1200" b="1" dirty="0" smtClean="0"/>
              <a:t> </a:t>
            </a:r>
            <a:r>
              <a:rPr lang="en-US" sz="1200" b="1" dirty="0" smtClean="0">
                <a:latin typeface="Arial Narrow"/>
              </a:rPr>
              <a:t>│ </a:t>
            </a:r>
            <a:r>
              <a:rPr lang="en-US" sz="1200" b="1" dirty="0" smtClean="0">
                <a:latin typeface="Arial Narrow"/>
                <a:hlinkClick r:id="rId3"/>
              </a:rPr>
              <a:t>www.marktacorda.mydxn.net</a:t>
            </a:r>
            <a:r>
              <a:rPr lang="en-US" sz="1200" b="1" dirty="0" smtClean="0">
                <a:latin typeface="Arial Narrow"/>
              </a:rPr>
              <a:t> | </a:t>
            </a:r>
            <a:r>
              <a:rPr lang="en-US" sz="1200" b="1" dirty="0" smtClean="0">
                <a:latin typeface="Arial Narrow"/>
                <a:hlinkClick r:id="rId4"/>
              </a:rPr>
              <a:t>www.dxnbarcelona.dxnnet.com</a:t>
            </a:r>
            <a:r>
              <a:rPr lang="en-US" sz="1200" b="1" dirty="0" smtClean="0">
                <a:latin typeface="Arial Narrow"/>
              </a:rPr>
              <a:t> </a:t>
            </a:r>
            <a:endParaRPr lang="fil-PH" sz="1200" b="1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5533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resentationmagazine.com/powerpoint-templates/00414/468slid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021"/>
            <a:ext cx="9172028" cy="687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70539" cy="1202485"/>
          </a:xfrm>
        </p:spPr>
        <p:txBody>
          <a:bodyPr/>
          <a:lstStyle/>
          <a:p>
            <a:r>
              <a:rPr lang="en-US" sz="4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Vision 20-20</a:t>
            </a:r>
            <a:endParaRPr lang="en-US" sz="4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038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Year 2020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Members become Star Diamond earning P20k</a:t>
            </a:r>
          </a:p>
          <a:p>
            <a:endParaRPr lang="en-US" sz="20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 Diamonds become Double Diamond earning P100k</a:t>
            </a:r>
          </a:p>
          <a:p>
            <a:endParaRPr lang="en-US" sz="20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Double Diamonds become Triple Diamonds earning P150k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Triple Diamonds become Crown Diamonds earning P200k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Crown Diamond become Crown Ambassador earning P500k</a:t>
            </a:r>
            <a:endParaRPr lang="en-US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Copyright © 2014 </a:t>
            </a:r>
            <a:r>
              <a:rPr lang="en-US" sz="1200" b="1" dirty="0" smtClean="0">
                <a:hlinkClick r:id="rId4"/>
              </a:rPr>
              <a:t>DXN TRIPLICA TEAM</a:t>
            </a:r>
            <a:r>
              <a:rPr lang="en-US" sz="1200" b="1" dirty="0" smtClean="0"/>
              <a:t> </a:t>
            </a:r>
            <a:r>
              <a:rPr lang="en-US" sz="1200" b="1" dirty="0" smtClean="0">
                <a:latin typeface="Arial Narrow"/>
              </a:rPr>
              <a:t>│ </a:t>
            </a:r>
            <a:r>
              <a:rPr lang="en-US" sz="1200" b="1" dirty="0" smtClean="0">
                <a:latin typeface="Arial Narrow"/>
                <a:hlinkClick r:id="rId5"/>
              </a:rPr>
              <a:t>www.marktacorda.mydxn.net</a:t>
            </a:r>
            <a:r>
              <a:rPr lang="en-US" sz="1200" b="1" dirty="0" smtClean="0">
                <a:latin typeface="Arial Narrow"/>
              </a:rPr>
              <a:t> | </a:t>
            </a:r>
            <a:r>
              <a:rPr lang="en-US" sz="1200" b="1" dirty="0" smtClean="0">
                <a:latin typeface="Arial Narrow"/>
                <a:hlinkClick r:id="rId6"/>
              </a:rPr>
              <a:t>www.dxnbarcelona.dxnnet.com</a:t>
            </a:r>
            <a:r>
              <a:rPr lang="en-US" sz="1200" b="1" dirty="0" smtClean="0">
                <a:latin typeface="Arial Narrow"/>
              </a:rPr>
              <a:t> </a:t>
            </a:r>
            <a:endParaRPr lang="fil-PH" sz="1200" b="1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5850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presentationmagazine.com/powerpoint-templates/00414/468slid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172028" cy="68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9814" y="1600200"/>
            <a:ext cx="7772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7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Icing on the Cake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30775" y="3200400"/>
            <a:ext cx="77798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Your Added Income Opportunity to Catch </a:t>
            </a:r>
            <a:r>
              <a:rPr lang="en-US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</a:t>
            </a:r>
            <a:r>
              <a:rPr lang="en-US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Lifetime!</a:t>
            </a:r>
            <a:endParaRPr lang="en-US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50352226"/>
              </p:ext>
            </p:extLst>
          </p:nvPr>
        </p:nvGraphicFramePr>
        <p:xfrm>
          <a:off x="8077200" y="123825"/>
          <a:ext cx="762000" cy="790575"/>
        </p:xfrm>
        <a:graphic>
          <a:graphicData uri="http://schemas.openxmlformats.org/presentationml/2006/ole">
            <p:oleObj spid="_x0000_s31796" name="CorelDRAW" r:id="rId5" imgW="5227320" imgH="5010912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Copyright © 2014 </a:t>
            </a:r>
            <a:r>
              <a:rPr lang="en-US" sz="1200" b="1" dirty="0" smtClean="0">
                <a:hlinkClick r:id="rId6"/>
              </a:rPr>
              <a:t>DXN TRIPLICA TEAM</a:t>
            </a:r>
            <a:r>
              <a:rPr lang="en-US" sz="1200" b="1" dirty="0" smtClean="0"/>
              <a:t> </a:t>
            </a:r>
            <a:r>
              <a:rPr lang="en-US" sz="1200" b="1" dirty="0" smtClean="0">
                <a:latin typeface="Arial Narrow"/>
              </a:rPr>
              <a:t>│ </a:t>
            </a:r>
            <a:r>
              <a:rPr lang="en-US" sz="1200" b="1" dirty="0" smtClean="0">
                <a:latin typeface="Arial Narrow"/>
                <a:hlinkClick r:id="rId7"/>
              </a:rPr>
              <a:t>www.marktacorda.mydxn.net</a:t>
            </a:r>
            <a:r>
              <a:rPr lang="en-US" sz="1200" b="1" dirty="0" smtClean="0">
                <a:latin typeface="Arial Narrow"/>
              </a:rPr>
              <a:t> | </a:t>
            </a:r>
            <a:r>
              <a:rPr lang="en-US" sz="1200" b="1" dirty="0" smtClean="0">
                <a:latin typeface="Arial Narrow"/>
                <a:hlinkClick r:id="rId8"/>
              </a:rPr>
              <a:t>www.dxnbarcelona.dxnnet.com</a:t>
            </a:r>
            <a:r>
              <a:rPr lang="en-US" sz="1200" b="1" dirty="0" smtClean="0">
                <a:latin typeface="Arial Narrow"/>
              </a:rPr>
              <a:t> </a:t>
            </a:r>
            <a:endParaRPr lang="fil-PH" sz="1200" b="1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953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resentationmagazine.com/powerpoint-templates/00414/468slid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021"/>
            <a:ext cx="9172028" cy="687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To 10 Years Plan</a:t>
            </a: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09800"/>
            <a:ext cx="6842760" cy="360381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a plan to prosper you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a plan to give you hope </a:t>
            </a:r>
          </a:p>
          <a:p>
            <a:endParaRPr lang="en-US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a plan for your dream to come true</a:t>
            </a:r>
            <a:r>
              <a:rPr lang="en-US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Copyright © 2014 </a:t>
            </a:r>
            <a:r>
              <a:rPr lang="en-US" sz="1200" b="1" dirty="0" smtClean="0">
                <a:hlinkClick r:id="rId4"/>
              </a:rPr>
              <a:t>DXN TRIPLICA TEAM</a:t>
            </a:r>
            <a:r>
              <a:rPr lang="en-US" sz="1200" b="1" dirty="0" smtClean="0"/>
              <a:t> </a:t>
            </a:r>
            <a:r>
              <a:rPr lang="en-US" sz="1200" b="1" dirty="0" smtClean="0">
                <a:latin typeface="Arial Narrow"/>
              </a:rPr>
              <a:t>│ </a:t>
            </a:r>
            <a:r>
              <a:rPr lang="en-US" sz="1200" b="1" dirty="0" smtClean="0">
                <a:latin typeface="Arial Narrow"/>
                <a:hlinkClick r:id="rId5"/>
              </a:rPr>
              <a:t>www.marktacorda.mydxn.net</a:t>
            </a:r>
            <a:r>
              <a:rPr lang="en-US" sz="1200" b="1" dirty="0" smtClean="0">
                <a:latin typeface="Arial Narrow"/>
              </a:rPr>
              <a:t> | </a:t>
            </a:r>
            <a:r>
              <a:rPr lang="en-US" sz="1200" b="1" dirty="0" smtClean="0">
                <a:latin typeface="Arial Narrow"/>
                <a:hlinkClick r:id="rId6"/>
              </a:rPr>
              <a:t>www.dxnbarcelona.dxnnet.com</a:t>
            </a:r>
            <a:r>
              <a:rPr lang="en-US" sz="1200" b="1" dirty="0" smtClean="0">
                <a:latin typeface="Arial Narrow"/>
              </a:rPr>
              <a:t> </a:t>
            </a:r>
            <a:endParaRPr lang="fil-PH" sz="1200" b="1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752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730"/>
            <a:ext cx="9144000" cy="686746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828800" y="5253335"/>
            <a:ext cx="4719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SD</a:t>
            </a:r>
            <a:r>
              <a:rPr lang="en-US" sz="2000" b="1" dirty="0" smtClean="0"/>
              <a:t> within 1 year, earning P20K per month</a:t>
            </a:r>
            <a:endParaRPr lang="en-US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819400" y="4643735"/>
            <a:ext cx="5007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SSD</a:t>
            </a:r>
            <a:r>
              <a:rPr lang="en-US" sz="2000" b="1" dirty="0" smtClean="0"/>
              <a:t> within 2 years, earning P50K per month</a:t>
            </a:r>
            <a:endParaRPr lang="en-US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733800" y="3957935"/>
            <a:ext cx="5023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DD</a:t>
            </a:r>
            <a:r>
              <a:rPr lang="en-US" sz="2000" b="1" dirty="0" smtClean="0"/>
              <a:t> within 3 years, earning P100K per month</a:t>
            </a:r>
            <a:endParaRPr lang="en-US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572000" y="3352800"/>
            <a:ext cx="4682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CD</a:t>
            </a:r>
            <a:r>
              <a:rPr lang="en-US" sz="2000" b="1" dirty="0" smtClean="0"/>
              <a:t> within 5 years, earning P200K /month</a:t>
            </a:r>
            <a:endParaRPr lang="en-US" sz="2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562600" y="2819400"/>
            <a:ext cx="2893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CA</a:t>
            </a:r>
            <a:r>
              <a:rPr lang="en-US" sz="2000" b="1" dirty="0" smtClean="0"/>
              <a:t> for financial freedom</a:t>
            </a:r>
            <a:endParaRPr lang="en-US" sz="2800" b="1" dirty="0"/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270863" y="192505"/>
            <a:ext cx="496071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Earn Php200,000 in 5 Years and attain Financial Freedom</a:t>
            </a:r>
            <a:endParaRPr lang="en-US" alt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Copyright © 2014 </a:t>
            </a:r>
            <a:r>
              <a:rPr lang="en-US" sz="1200" b="1" dirty="0" smtClean="0">
                <a:hlinkClick r:id="rId3"/>
              </a:rPr>
              <a:t>DXN TRIPLICA TEAM</a:t>
            </a:r>
            <a:r>
              <a:rPr lang="en-US" sz="1200" b="1" dirty="0" smtClean="0"/>
              <a:t> </a:t>
            </a:r>
            <a:r>
              <a:rPr lang="en-US" sz="1200" b="1" dirty="0" smtClean="0">
                <a:latin typeface="Arial Narrow"/>
              </a:rPr>
              <a:t>│ </a:t>
            </a:r>
            <a:r>
              <a:rPr lang="en-US" sz="1200" b="1" dirty="0" smtClean="0">
                <a:latin typeface="Arial Narrow"/>
                <a:hlinkClick r:id="rId4"/>
              </a:rPr>
              <a:t>www.marktacorda.mydxn.net</a:t>
            </a:r>
            <a:r>
              <a:rPr lang="en-US" sz="1200" b="1" dirty="0" smtClean="0">
                <a:latin typeface="Arial Narrow"/>
              </a:rPr>
              <a:t> | </a:t>
            </a:r>
            <a:r>
              <a:rPr lang="en-US" sz="1200" b="1" dirty="0" smtClean="0">
                <a:latin typeface="Arial Narrow"/>
                <a:hlinkClick r:id="rId5"/>
              </a:rPr>
              <a:t>www.dxnbarcelona.dxnnet.com</a:t>
            </a:r>
            <a:r>
              <a:rPr lang="en-US" sz="1200" b="1" dirty="0" smtClean="0">
                <a:latin typeface="Arial Narrow"/>
              </a:rPr>
              <a:t> </a:t>
            </a:r>
            <a:endParaRPr lang="fil-PH" sz="1200" b="1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79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resentationmagazine.com/powerpoint-templates/00414/468slid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021"/>
            <a:ext cx="9172028" cy="687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http://37.media.tumblr.com/tumblr_m7065sKoQL1r146zvo1_12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10600" cy="613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Copyright © 2014 </a:t>
            </a:r>
            <a:r>
              <a:rPr lang="en-US" sz="1200" b="1" dirty="0" smtClean="0">
                <a:hlinkClick r:id="rId5"/>
              </a:rPr>
              <a:t>DXN TRIPLICA TEAM</a:t>
            </a:r>
            <a:r>
              <a:rPr lang="en-US" sz="1200" b="1" dirty="0" smtClean="0"/>
              <a:t> </a:t>
            </a:r>
            <a:r>
              <a:rPr lang="en-US" sz="1200" b="1" dirty="0" smtClean="0">
                <a:latin typeface="Arial Narrow"/>
              </a:rPr>
              <a:t>│ </a:t>
            </a:r>
            <a:r>
              <a:rPr lang="en-US" sz="1200" b="1" dirty="0" smtClean="0">
                <a:latin typeface="Arial Narrow"/>
                <a:hlinkClick r:id="rId6"/>
              </a:rPr>
              <a:t>www.marktacorda.mydxn.net</a:t>
            </a:r>
            <a:r>
              <a:rPr lang="en-US" sz="1200" b="1" dirty="0" smtClean="0">
                <a:latin typeface="Arial Narrow"/>
              </a:rPr>
              <a:t> | </a:t>
            </a:r>
            <a:r>
              <a:rPr lang="en-US" sz="1200" b="1" dirty="0" smtClean="0">
                <a:latin typeface="Arial Narrow"/>
                <a:hlinkClick r:id="rId7"/>
              </a:rPr>
              <a:t>www.dxnbarcelona.dxnnet.com</a:t>
            </a:r>
            <a:r>
              <a:rPr lang="en-US" sz="1200" b="1" dirty="0" smtClean="0">
                <a:latin typeface="Arial Narrow"/>
              </a:rPr>
              <a:t> </a:t>
            </a:r>
            <a:endParaRPr lang="fil-PH" sz="1200" b="1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036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resentationmagazine.com/powerpoint-templates/00414/468slid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021"/>
            <a:ext cx="9172028" cy="687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Copyright © 2014 </a:t>
            </a:r>
            <a:r>
              <a:rPr lang="en-US" sz="1200" b="1" dirty="0" smtClean="0">
                <a:hlinkClick r:id="rId4"/>
              </a:rPr>
              <a:t>DXN TRIPLICA TEAM</a:t>
            </a:r>
            <a:r>
              <a:rPr lang="en-US" sz="1200" b="1" dirty="0" smtClean="0"/>
              <a:t> </a:t>
            </a:r>
            <a:r>
              <a:rPr lang="en-US" sz="1200" b="1" dirty="0" smtClean="0">
                <a:latin typeface="Arial Narrow"/>
              </a:rPr>
              <a:t>│ </a:t>
            </a:r>
            <a:r>
              <a:rPr lang="en-US" sz="1200" b="1" dirty="0" smtClean="0">
                <a:latin typeface="Arial Narrow"/>
                <a:hlinkClick r:id="rId5"/>
              </a:rPr>
              <a:t>www.marktacorda.mydxn.net</a:t>
            </a:r>
            <a:r>
              <a:rPr lang="en-US" sz="1200" b="1" dirty="0" smtClean="0">
                <a:latin typeface="Arial Narrow"/>
              </a:rPr>
              <a:t> | </a:t>
            </a:r>
            <a:r>
              <a:rPr lang="en-US" sz="1200" b="1" dirty="0" smtClean="0">
                <a:latin typeface="Arial Narrow"/>
                <a:hlinkClick r:id="rId6"/>
              </a:rPr>
              <a:t>www.dxnbarcelona.dxnnet.com</a:t>
            </a:r>
            <a:r>
              <a:rPr lang="en-US" sz="1200" b="1" dirty="0" smtClean="0">
                <a:latin typeface="Arial Narrow"/>
              </a:rPr>
              <a:t> | </a:t>
            </a:r>
            <a:r>
              <a:rPr lang="en-US" sz="1200" b="1" dirty="0" smtClean="0">
                <a:latin typeface="Arial Narrow"/>
                <a:hlinkClick r:id="rId7"/>
              </a:rPr>
              <a:t>www.bitl.y/daxenusa</a:t>
            </a:r>
            <a:r>
              <a:rPr lang="en-US" sz="1200" b="1" dirty="0" smtClean="0">
                <a:latin typeface="Arial Narrow"/>
              </a:rPr>
              <a:t> </a:t>
            </a:r>
            <a:endParaRPr lang="fil-PH" sz="1200" b="1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0" y="40386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Not yet DXN MEMBER, </a:t>
            </a:r>
          </a:p>
          <a:p>
            <a:pPr algn="ctr"/>
            <a:r>
              <a:rPr lang="en-US" sz="2400" b="1" dirty="0" smtClean="0"/>
              <a:t>Join DXN: </a:t>
            </a:r>
            <a:r>
              <a:rPr lang="en-US" sz="2400" b="1" dirty="0" smtClean="0">
                <a:solidFill>
                  <a:srgbClr val="002060"/>
                </a:solidFill>
              </a:rPr>
              <a:t>Philippines</a:t>
            </a:r>
            <a:r>
              <a:rPr lang="en-US" sz="2400" b="1" dirty="0" smtClean="0"/>
              <a:t>, </a:t>
            </a:r>
            <a:r>
              <a:rPr lang="en-US" sz="2400" b="1" dirty="0" smtClean="0">
                <a:solidFill>
                  <a:srgbClr val="002060"/>
                </a:solidFill>
              </a:rPr>
              <a:t>USA</a:t>
            </a:r>
            <a:r>
              <a:rPr lang="en-US" sz="2400" b="1" dirty="0" smtClean="0"/>
              <a:t>, </a:t>
            </a:r>
            <a:r>
              <a:rPr lang="en-US" sz="2400" b="1" dirty="0" smtClean="0">
                <a:solidFill>
                  <a:srgbClr val="002060"/>
                </a:solidFill>
              </a:rPr>
              <a:t>Europe</a:t>
            </a:r>
            <a:r>
              <a:rPr lang="en-US" sz="2400" b="1" dirty="0" smtClean="0"/>
              <a:t>, </a:t>
            </a:r>
            <a:r>
              <a:rPr lang="en-US" sz="2400" b="1" dirty="0" smtClean="0">
                <a:solidFill>
                  <a:srgbClr val="002060"/>
                </a:solidFill>
              </a:rPr>
              <a:t>KSA</a:t>
            </a:r>
            <a:r>
              <a:rPr lang="en-US" sz="2400" b="1" dirty="0" smtClean="0"/>
              <a:t>, </a:t>
            </a:r>
            <a:r>
              <a:rPr lang="en-US" sz="2400" b="1" dirty="0" smtClean="0">
                <a:solidFill>
                  <a:srgbClr val="002060"/>
                </a:solidFill>
              </a:rPr>
              <a:t>UAE</a:t>
            </a:r>
            <a:r>
              <a:rPr lang="en-US" sz="2400" b="1" dirty="0" smtClean="0"/>
              <a:t> &amp; </a:t>
            </a:r>
            <a:r>
              <a:rPr lang="en-US" sz="2400" b="1" dirty="0" smtClean="0">
                <a:solidFill>
                  <a:srgbClr val="002060"/>
                </a:solidFill>
              </a:rPr>
              <a:t>Other Countries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DXN Online Registration System</a:t>
            </a:r>
            <a:r>
              <a:rPr lang="en-US" sz="2400" b="1" dirty="0" smtClean="0"/>
              <a:t>, </a:t>
            </a:r>
          </a:p>
          <a:p>
            <a:pPr algn="ctr"/>
            <a:r>
              <a:rPr lang="en-US" sz="2400" b="1" dirty="0" smtClean="0"/>
              <a:t>go to:</a:t>
            </a:r>
          </a:p>
          <a:p>
            <a:pPr algn="ctr"/>
            <a:r>
              <a:rPr lang="en-US" sz="2400" b="1" dirty="0" smtClean="0">
                <a:latin typeface="Arial Narrow"/>
                <a:hlinkClick r:id="rId8"/>
              </a:rPr>
              <a:t>http://bit.ly/dxnonlineregistration</a:t>
            </a:r>
            <a:r>
              <a:rPr lang="en-US" sz="2400" b="1" dirty="0" smtClean="0">
                <a:latin typeface="Arial Narrow"/>
              </a:rPr>
              <a:t> </a:t>
            </a:r>
            <a:endParaRPr lang="fil-PH" sz="1200" b="1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648" y="152400"/>
            <a:ext cx="9144001" cy="3761389"/>
            <a:chOff x="0" y="582011"/>
            <a:chExt cx="9144001" cy="3761389"/>
          </a:xfrm>
        </p:grpSpPr>
        <p:pic>
          <p:nvPicPr>
            <p:cNvPr id="6150" name="Picture 6" descr="http://instantrewardsproof.com/wp/wp-content/uploads/2014/03/wsr_header_join_now_580x256_enca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82011"/>
              <a:ext cx="9144000" cy="3761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0" y="3733800"/>
              <a:ext cx="914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hlinkClick r:id="rId6"/>
                </a:rPr>
                <a:t>www.dxnbarcelona.dxnnet.com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latin typeface="Arial Narrow"/>
                </a:rPr>
                <a:t>│ </a:t>
              </a:r>
              <a:r>
                <a:rPr lang="en-US" sz="1600" b="1" dirty="0" smtClean="0">
                  <a:latin typeface="Arial Narrow"/>
                  <a:hlinkClick r:id="rId5"/>
                </a:rPr>
                <a:t>www.marktacorda.mydxn.net</a:t>
              </a:r>
              <a:r>
                <a:rPr lang="en-US" sz="1600" b="1" dirty="0" smtClean="0">
                  <a:latin typeface="Arial Narrow"/>
                </a:rPr>
                <a:t> │ </a:t>
              </a:r>
              <a:r>
                <a:rPr lang="en-US" sz="1600" b="1" dirty="0" smtClean="0">
                  <a:latin typeface="Arial Narrow"/>
                  <a:hlinkClick r:id="rId7"/>
                </a:rPr>
                <a:t>www.bitl.y/daxenusa</a:t>
              </a:r>
              <a:r>
                <a:rPr lang="en-US" sz="1600" b="1" dirty="0" smtClean="0">
                  <a:latin typeface="Arial Narrow"/>
                </a:rPr>
                <a:t>  </a:t>
              </a:r>
              <a:endParaRPr lang="fil-PH" sz="1600" b="1" i="1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8643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resentationmagazine.com/powerpoint-templates/00414/468slid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021"/>
            <a:ext cx="9172028" cy="687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malwarwick.com/wp-content/uploads/2013/09/Thank-Yo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161" y="351438"/>
            <a:ext cx="8172450" cy="613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Copyright © 2014 </a:t>
            </a:r>
            <a:r>
              <a:rPr lang="en-US" sz="1200" b="1" dirty="0" smtClean="0">
                <a:hlinkClick r:id="rId5"/>
              </a:rPr>
              <a:t>DXN TRIPLICA TEAM</a:t>
            </a:r>
            <a:r>
              <a:rPr lang="en-US" sz="1200" b="1" dirty="0" smtClean="0"/>
              <a:t> </a:t>
            </a:r>
            <a:r>
              <a:rPr lang="en-US" sz="1200" b="1" dirty="0" smtClean="0">
                <a:latin typeface="Arial Narrow"/>
              </a:rPr>
              <a:t>│ </a:t>
            </a:r>
            <a:r>
              <a:rPr lang="en-US" sz="1200" b="1" dirty="0" smtClean="0">
                <a:latin typeface="Arial Narrow"/>
                <a:hlinkClick r:id="rId6"/>
              </a:rPr>
              <a:t>www.marktacorda.mydxn.net</a:t>
            </a:r>
            <a:r>
              <a:rPr lang="en-US" sz="1200" b="1" dirty="0" smtClean="0">
                <a:latin typeface="Arial Narrow"/>
              </a:rPr>
              <a:t> | </a:t>
            </a:r>
            <a:r>
              <a:rPr lang="en-US" sz="1200" b="1" dirty="0" smtClean="0">
                <a:latin typeface="Arial Narrow"/>
                <a:hlinkClick r:id="rId7"/>
              </a:rPr>
              <a:t>www.dxnbarcelona.dxnnet.com</a:t>
            </a:r>
            <a:r>
              <a:rPr lang="en-US" sz="1200" b="1" dirty="0" smtClean="0">
                <a:latin typeface="Arial Narrow"/>
              </a:rPr>
              <a:t> </a:t>
            </a:r>
            <a:endParaRPr lang="fil-PH" sz="1200" b="1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394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ublic\Pictures\44295_263987293734137_1519144666_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3994" y="1676400"/>
            <a:ext cx="6598406" cy="363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199" y="1066800"/>
            <a:ext cx="8939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Just BUY </a:t>
            </a:r>
            <a:r>
              <a:rPr lang="en-US" sz="4000" b="1" u="sng" dirty="0" smtClean="0">
                <a:solidFill>
                  <a:srgbClr val="FF0000"/>
                </a:solidFill>
                <a:latin typeface="Calibri"/>
              </a:rPr>
              <a:t>₱ 8,000</a:t>
            </a:r>
            <a:r>
              <a:rPr lang="en-US" sz="4000" b="1" dirty="0" smtClean="0">
                <a:latin typeface="Calibri"/>
              </a:rPr>
              <a:t> worth of DXN Products</a:t>
            </a:r>
            <a:endParaRPr lang="en-US" sz="40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5196792"/>
            <a:ext cx="4439668" cy="1585008"/>
            <a:chOff x="0" y="5105400"/>
            <a:chExt cx="4439668" cy="1585008"/>
          </a:xfrm>
        </p:grpSpPr>
        <p:pic>
          <p:nvPicPr>
            <p:cNvPr id="6" name="Picture 2" descr="C:\Users\Public\Pictures\2-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05400"/>
              <a:ext cx="1933010" cy="1585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905000" y="5410200"/>
              <a:ext cx="253466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/>
                <a:t>21 Bags </a:t>
              </a:r>
              <a:endParaRPr lang="en-US" sz="54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191000" y="5501592"/>
            <a:ext cx="2062242" cy="948155"/>
            <a:chOff x="4191000" y="5638800"/>
            <a:chExt cx="2062242" cy="948155"/>
          </a:xfrm>
        </p:grpSpPr>
        <p:sp>
          <p:nvSpPr>
            <p:cNvPr id="9" name="TextBox 8"/>
            <p:cNvSpPr txBox="1"/>
            <p:nvPr/>
          </p:nvSpPr>
          <p:spPr>
            <a:xfrm>
              <a:off x="4191000" y="5663625"/>
              <a:ext cx="72327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X</a:t>
              </a:r>
              <a:r>
                <a:rPr lang="en-US" sz="5400" b="1" dirty="0" smtClean="0"/>
                <a:t> </a:t>
              </a:r>
              <a:endParaRPr lang="en-US" sz="5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00600" y="5638800"/>
              <a:ext cx="145264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latin typeface="Calibri"/>
                </a:rPr>
                <a:t>₱80</a:t>
              </a:r>
              <a:r>
                <a:rPr lang="en-US" sz="5400" b="1" dirty="0" smtClean="0"/>
                <a:t> </a:t>
              </a:r>
              <a:endParaRPr lang="en-US" sz="54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72200" y="5501592"/>
            <a:ext cx="2843845" cy="948155"/>
            <a:chOff x="6172200" y="5638800"/>
            <a:chExt cx="2843845" cy="948155"/>
          </a:xfrm>
        </p:grpSpPr>
        <p:sp>
          <p:nvSpPr>
            <p:cNvPr id="12" name="TextBox 11"/>
            <p:cNvSpPr txBox="1"/>
            <p:nvPr/>
          </p:nvSpPr>
          <p:spPr>
            <a:xfrm>
              <a:off x="6172200" y="5663625"/>
              <a:ext cx="52931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=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83355" y="5638800"/>
              <a:ext cx="233269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latin typeface="Calibri"/>
                </a:rPr>
                <a:t>₱1,680</a:t>
              </a:r>
              <a:r>
                <a:rPr lang="en-US" sz="5400" b="1" dirty="0" smtClean="0"/>
                <a:t> </a:t>
              </a:r>
              <a:endParaRPr lang="en-US" sz="5400" b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47800" y="76200"/>
            <a:ext cx="64699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HOW TO INVEST</a:t>
            </a:r>
            <a:endParaRPr lang="en-US" sz="6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Copyright © 2014 </a:t>
            </a:r>
            <a:r>
              <a:rPr lang="en-US" sz="1200" b="1" dirty="0" smtClean="0">
                <a:hlinkClick r:id="rId4"/>
              </a:rPr>
              <a:t>DXN TRIPLICA TEAM</a:t>
            </a:r>
            <a:r>
              <a:rPr lang="en-US" sz="1200" b="1" dirty="0" smtClean="0"/>
              <a:t> </a:t>
            </a:r>
            <a:r>
              <a:rPr lang="en-US" sz="1200" b="1" dirty="0" smtClean="0">
                <a:latin typeface="Arial Narrow"/>
              </a:rPr>
              <a:t>│ </a:t>
            </a:r>
            <a:r>
              <a:rPr lang="en-US" sz="1200" b="1" dirty="0" smtClean="0">
                <a:latin typeface="Arial Narrow"/>
                <a:hlinkClick r:id="rId5"/>
              </a:rPr>
              <a:t>www.marktacorda.mydxn.net</a:t>
            </a:r>
            <a:r>
              <a:rPr lang="en-US" sz="1200" b="1" dirty="0" smtClean="0">
                <a:latin typeface="Arial Narrow"/>
              </a:rPr>
              <a:t> | </a:t>
            </a:r>
            <a:r>
              <a:rPr lang="en-US" sz="1200" b="1" dirty="0" smtClean="0">
                <a:latin typeface="Arial Narrow"/>
                <a:hlinkClick r:id="rId6"/>
              </a:rPr>
              <a:t>www.dxnbarcelona.dxnnet.com</a:t>
            </a:r>
            <a:r>
              <a:rPr lang="en-US" sz="1200" b="1" dirty="0" smtClean="0">
                <a:latin typeface="Arial Narrow"/>
              </a:rPr>
              <a:t> </a:t>
            </a:r>
            <a:endParaRPr lang="fil-PH" sz="1200" b="1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967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resentationmagazine.com/powerpoint-templates/00414/468slid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021"/>
            <a:ext cx="9172028" cy="687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8850" name="TextBox 6"/>
          <p:cNvSpPr txBox="1">
            <a:spLocks noChangeArrowheads="1"/>
          </p:cNvSpPr>
          <p:nvPr/>
        </p:nvSpPr>
        <p:spPr bwMode="auto">
          <a:xfrm>
            <a:off x="210144" y="441434"/>
            <a:ext cx="8576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8-Point Benefits when you avail IOC</a:t>
            </a:r>
            <a:endParaRPr lang="en-US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851" name="Rectangle 5"/>
          <p:cNvSpPr>
            <a:spLocks noChangeArrowheads="1"/>
          </p:cNvSpPr>
          <p:nvPr/>
        </p:nvSpPr>
        <p:spPr bwMode="auto">
          <a:xfrm>
            <a:off x="533400" y="1897082"/>
            <a:ext cx="86106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Calibri" pitchFamily="34" charset="0"/>
              <a:buAutoNum type="arabicPeriod"/>
            </a:pPr>
            <a:r>
              <a:rPr lang="en-US" altLang="en-US" sz="2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Package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n-US" altLang="en-US" sz="2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matching of pair is required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n-US" altLang="en-US" sz="2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maintenance is required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n-US" altLang="en-US" sz="2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Seed stock for sales</a:t>
            </a:r>
            <a:endParaRPr lang="en-US" altLang="en-US" sz="2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en-US" altLang="en-US" sz="2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PV recognition for status </a:t>
            </a:r>
            <a:r>
              <a:rPr lang="en-US" altLang="en-US" sz="2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promotion</a:t>
            </a:r>
            <a:endParaRPr lang="en-US" altLang="en-US" sz="2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en-US" altLang="en-US" sz="2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Compression on a monthly basis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n-US" altLang="en-US" sz="2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 once and earn forever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n-US" altLang="en-US" sz="2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 a Certificate of Inheritance</a:t>
            </a:r>
            <a:endParaRPr lang="en-US" altLang="en-US" sz="2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/>
            <a:endParaRPr lang="en-US" altLang="en-US" sz="2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Copyright © 2014 </a:t>
            </a:r>
            <a:r>
              <a:rPr lang="en-US" sz="1200" b="1" dirty="0" smtClean="0">
                <a:hlinkClick r:id="rId4"/>
              </a:rPr>
              <a:t>DXN TRIPLICA TEAM</a:t>
            </a:r>
            <a:r>
              <a:rPr lang="en-US" sz="1200" b="1" dirty="0" smtClean="0"/>
              <a:t> </a:t>
            </a:r>
            <a:r>
              <a:rPr lang="en-US" sz="1200" b="1" dirty="0" smtClean="0">
                <a:latin typeface="Arial Narrow"/>
              </a:rPr>
              <a:t>│ </a:t>
            </a:r>
            <a:r>
              <a:rPr lang="en-US" sz="1200" b="1" dirty="0" smtClean="0">
                <a:latin typeface="Arial Narrow"/>
                <a:hlinkClick r:id="rId5"/>
              </a:rPr>
              <a:t>www.marktacorda.mydxn.net</a:t>
            </a:r>
            <a:r>
              <a:rPr lang="en-US" sz="1200" b="1" dirty="0" smtClean="0">
                <a:latin typeface="Arial Narrow"/>
              </a:rPr>
              <a:t> | </a:t>
            </a:r>
            <a:r>
              <a:rPr lang="en-US" sz="1200" b="1" dirty="0" smtClean="0">
                <a:latin typeface="Arial Narrow"/>
                <a:hlinkClick r:id="rId6"/>
              </a:rPr>
              <a:t>www.dxnbarcelona.dxnnet.com</a:t>
            </a:r>
            <a:endParaRPr lang="fil-PH" sz="1200" b="1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25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resentationmagazine.com/powerpoint-templates/00414/468slid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021"/>
            <a:ext cx="9172028" cy="687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Advantages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loss of PV point</a:t>
            </a:r>
          </a:p>
          <a:p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buy any mix of products</a:t>
            </a:r>
          </a:p>
          <a:p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P8k package is affordable to most people</a:t>
            </a:r>
          </a:p>
          <a:p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 to increase recruitment and bonus under the existing marketing plan</a:t>
            </a:r>
          </a:p>
          <a:p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 to be promoted faster under the existing marketing plan</a:t>
            </a:r>
          </a:p>
          <a:p>
            <a:endParaRPr lang="en-US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Copyright © 2014 </a:t>
            </a:r>
            <a:r>
              <a:rPr lang="en-US" sz="1200" b="1" dirty="0" smtClean="0">
                <a:hlinkClick r:id="rId4"/>
              </a:rPr>
              <a:t>DXN TRIPLICA TEAM</a:t>
            </a:r>
            <a:r>
              <a:rPr lang="en-US" sz="1200" b="1" dirty="0" smtClean="0"/>
              <a:t> </a:t>
            </a:r>
            <a:r>
              <a:rPr lang="en-US" sz="1200" b="1" dirty="0" smtClean="0">
                <a:latin typeface="Arial Narrow"/>
              </a:rPr>
              <a:t>│ </a:t>
            </a:r>
            <a:r>
              <a:rPr lang="en-US" sz="1200" b="1" dirty="0" smtClean="0">
                <a:latin typeface="Arial Narrow"/>
                <a:hlinkClick r:id="rId5"/>
              </a:rPr>
              <a:t>www.marktacorda.mydxn.net</a:t>
            </a:r>
            <a:r>
              <a:rPr lang="en-US" sz="1200" b="1" dirty="0" smtClean="0">
                <a:latin typeface="Arial Narrow"/>
              </a:rPr>
              <a:t> | </a:t>
            </a:r>
            <a:r>
              <a:rPr lang="en-US" sz="1200" b="1" dirty="0" smtClean="0">
                <a:latin typeface="Arial Narrow"/>
                <a:hlinkClick r:id="rId6"/>
              </a:rPr>
              <a:t>www.dxnbarcelona.dxnnet.com</a:t>
            </a:r>
            <a:r>
              <a:rPr lang="en-US" sz="1200" b="1" dirty="0" smtClean="0">
                <a:latin typeface="Arial Narrow"/>
              </a:rPr>
              <a:t> </a:t>
            </a:r>
            <a:endParaRPr lang="fil-PH" sz="1200" b="1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82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resentationmagazine.com/powerpoint-templates/00414/468slid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021"/>
            <a:ext cx="9172028" cy="687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20248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Sources of Bonus From Icing</a:t>
            </a: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79637"/>
            <a:ext cx="6248400" cy="452596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Recruits</a:t>
            </a:r>
          </a:p>
          <a:p>
            <a:pPr marL="0" indent="0">
              <a:buNone/>
            </a:pPr>
            <a:endParaRPr lang="en-US" sz="36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Existing Hierarchy</a:t>
            </a:r>
          </a:p>
          <a:p>
            <a:pPr lvl="1"/>
            <a:r>
              <a:rPr lang="en-US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Within the country</a:t>
            </a:r>
          </a:p>
          <a:p>
            <a:pPr lvl="1"/>
            <a:r>
              <a:rPr lang="en-US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Overseas</a:t>
            </a:r>
            <a:endParaRPr lang="en-US" sz="3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Copyright © 2014 </a:t>
            </a:r>
            <a:r>
              <a:rPr lang="en-US" sz="1200" b="1" dirty="0" smtClean="0">
                <a:hlinkClick r:id="rId4"/>
              </a:rPr>
              <a:t>DXN TRIPLICA TEAM</a:t>
            </a:r>
            <a:r>
              <a:rPr lang="en-US" sz="1200" b="1" dirty="0" smtClean="0"/>
              <a:t> </a:t>
            </a:r>
            <a:r>
              <a:rPr lang="en-US" sz="1200" b="1" dirty="0" smtClean="0">
                <a:latin typeface="Arial Narrow"/>
              </a:rPr>
              <a:t>│ </a:t>
            </a:r>
            <a:r>
              <a:rPr lang="en-US" sz="1200" b="1" dirty="0" smtClean="0">
                <a:latin typeface="Arial Narrow"/>
                <a:hlinkClick r:id="rId5"/>
              </a:rPr>
              <a:t>www.marktacorda.mydxn.net</a:t>
            </a:r>
            <a:r>
              <a:rPr lang="en-US" sz="1200" b="1" dirty="0" smtClean="0">
                <a:latin typeface="Arial Narrow"/>
              </a:rPr>
              <a:t> | </a:t>
            </a:r>
            <a:r>
              <a:rPr lang="en-US" sz="1200" b="1" dirty="0" smtClean="0">
                <a:latin typeface="Arial Narrow"/>
                <a:hlinkClick r:id="rId6"/>
              </a:rPr>
              <a:t>www.dxnbarcelona.dxnnet.com</a:t>
            </a:r>
            <a:r>
              <a:rPr lang="en-US" sz="1200" b="1" dirty="0" smtClean="0">
                <a:latin typeface="Arial Narrow"/>
              </a:rPr>
              <a:t> </a:t>
            </a:r>
            <a:endParaRPr lang="fil-PH" sz="1200" b="1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066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presentationmagazine.com/powerpoint-templates/00414/468slid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021"/>
            <a:ext cx="9172028" cy="687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Country With Icing</a:t>
            </a: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	Philippines</a:t>
            </a:r>
            <a:endParaRPr lang="en-US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	Hungary</a:t>
            </a:r>
            <a:endParaRPr lang="en-US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	Romania</a:t>
            </a:r>
            <a:endParaRPr lang="en-US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	Bulgaria</a:t>
            </a:r>
            <a:endParaRPr lang="en-US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	Slovakia</a:t>
            </a:r>
            <a:endParaRPr lang="en-US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	Greece</a:t>
            </a:r>
            <a:endParaRPr lang="en-US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	Czech 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Republic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	Germany</a:t>
            </a:r>
            <a:endParaRPr lang="en-US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	Italy</a:t>
            </a:r>
            <a:endParaRPr lang="en-US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	Ukraine</a:t>
            </a:r>
            <a:endParaRPr lang="en-US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  	Hong 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Kong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	USA</a:t>
            </a:r>
            <a:endParaRPr lang="en-US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13.	Mongolia</a:t>
            </a:r>
            <a:endParaRPr lang="en-US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	Indonesia</a:t>
            </a:r>
            <a:endParaRPr lang="en-US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	Russia</a:t>
            </a:r>
            <a:endParaRPr lang="en-US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16.	Peru</a:t>
            </a:r>
            <a:endParaRPr lang="en-US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17.	Mexico</a:t>
            </a:r>
            <a:endParaRPr lang="en-US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AutoNum type="arabicPeriod" startAt="18"/>
            </a:pPr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Colombia</a:t>
            </a:r>
            <a:endParaRPr lang="en-US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AutoNum type="arabicPeriod" startAt="18"/>
            </a:pPr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Bolivia</a:t>
            </a:r>
          </a:p>
          <a:p>
            <a:pPr marL="514350" indent="-514350">
              <a:buAutoNum type="arabicPeriod" startAt="18"/>
            </a:pPr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Canada</a:t>
            </a:r>
          </a:p>
          <a:p>
            <a:pPr marL="514350" indent="-514350">
              <a:buAutoNum type="arabicPeriod" startAt="18"/>
            </a:pPr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SPAIN</a:t>
            </a:r>
            <a:endParaRPr lang="en-US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Copyright © 2014 </a:t>
            </a:r>
            <a:r>
              <a:rPr lang="en-US" sz="1200" b="1" dirty="0" smtClean="0">
                <a:hlinkClick r:id="rId4"/>
              </a:rPr>
              <a:t>DXN TRIPLICA TEAM</a:t>
            </a:r>
            <a:r>
              <a:rPr lang="en-US" sz="1200" b="1" dirty="0" smtClean="0"/>
              <a:t> </a:t>
            </a:r>
            <a:r>
              <a:rPr lang="en-US" sz="1200" b="1" dirty="0" smtClean="0">
                <a:latin typeface="Arial Narrow"/>
              </a:rPr>
              <a:t>│ </a:t>
            </a:r>
            <a:r>
              <a:rPr lang="en-US" sz="1200" b="1" dirty="0" smtClean="0">
                <a:latin typeface="Arial Narrow"/>
                <a:hlinkClick r:id="rId5"/>
              </a:rPr>
              <a:t>www.marktacorda.mydxn.net</a:t>
            </a:r>
            <a:r>
              <a:rPr lang="en-US" sz="1200" b="1" dirty="0" smtClean="0">
                <a:latin typeface="Arial Narrow"/>
              </a:rPr>
              <a:t> | </a:t>
            </a:r>
            <a:r>
              <a:rPr lang="en-US" sz="1200" b="1" dirty="0" smtClean="0">
                <a:latin typeface="Arial Narrow"/>
                <a:hlinkClick r:id="rId6"/>
              </a:rPr>
              <a:t>www.dxnbarcelona.dxnnet.com</a:t>
            </a:r>
            <a:r>
              <a:rPr lang="en-US" sz="1200" b="1" dirty="0" smtClean="0">
                <a:latin typeface="Arial Narrow"/>
              </a:rPr>
              <a:t> </a:t>
            </a:r>
            <a:endParaRPr lang="fil-PH" sz="1200" b="1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8315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resentationmagazine.com/powerpoint-templates/00414/468slid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021"/>
            <a:ext cx="9172028" cy="687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Income Structure For The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Php8,000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Package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839200" cy="47244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Structure of Income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</a:rPr>
              <a:t>1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st</a:t>
            </a:r>
            <a:r>
              <a:rPr lang="en-US" sz="2000" b="1" dirty="0" smtClean="0">
                <a:solidFill>
                  <a:srgbClr val="002060"/>
                </a:solidFill>
              </a:rPr>
              <a:t>  Generation		   (15% of the </a:t>
            </a:r>
            <a:r>
              <a:rPr lang="en-US" sz="2000" b="1" dirty="0">
                <a:solidFill>
                  <a:srgbClr val="002060"/>
                </a:solidFill>
              </a:rPr>
              <a:t>4</a:t>
            </a:r>
            <a:r>
              <a:rPr lang="en-US" sz="2000" b="1" dirty="0" smtClean="0">
                <a:solidFill>
                  <a:srgbClr val="002060"/>
                </a:solidFill>
              </a:rPr>
              <a:t>,000) =	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	2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nd</a:t>
            </a:r>
            <a:r>
              <a:rPr lang="en-US" sz="2000" b="1" dirty="0" smtClean="0">
                <a:solidFill>
                  <a:srgbClr val="002060"/>
                </a:solidFill>
              </a:rPr>
              <a:t> Generation		    10% of the 4,000   =	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</a:rPr>
              <a:t>3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rd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Generation		    5% of the 4,000     =	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</a:rPr>
              <a:t>4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th</a:t>
            </a:r>
            <a:r>
              <a:rPr lang="en-US" sz="2000" b="1" dirty="0" smtClean="0">
                <a:solidFill>
                  <a:srgbClr val="002060"/>
                </a:solidFill>
              </a:rPr>
              <a:t> Generation		    5% of the 4,000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    =	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</a:rPr>
              <a:t>5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th</a:t>
            </a:r>
            <a:r>
              <a:rPr lang="en-US" sz="2000" b="1" dirty="0" smtClean="0">
                <a:solidFill>
                  <a:srgbClr val="002060"/>
                </a:solidFill>
              </a:rPr>
              <a:t> Generation		    5% of the 4,000    =	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</a:rPr>
              <a:t>6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th</a:t>
            </a:r>
            <a:r>
              <a:rPr lang="en-US" sz="2000" b="1" dirty="0" smtClean="0">
                <a:solidFill>
                  <a:srgbClr val="002060"/>
                </a:solidFill>
              </a:rPr>
              <a:t> Generation		    5% of the 4,000    =	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</a:rPr>
              <a:t>7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th</a:t>
            </a:r>
            <a:r>
              <a:rPr lang="en-US" sz="2000" b="1" dirty="0" smtClean="0">
                <a:solidFill>
                  <a:srgbClr val="002060"/>
                </a:solidFill>
              </a:rPr>
              <a:t> Generation		    5% of the 4,000    =	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</a:rPr>
              <a:t>8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th</a:t>
            </a:r>
            <a:r>
              <a:rPr lang="en-US" sz="2000" b="1" dirty="0" smtClean="0">
                <a:solidFill>
                  <a:srgbClr val="002060"/>
                </a:solidFill>
              </a:rPr>
              <a:t> Generation		    5% of the 4,000    =	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</a:rPr>
              <a:t>9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th</a:t>
            </a:r>
            <a:r>
              <a:rPr lang="en-US" sz="2000" b="1" dirty="0" smtClean="0">
                <a:solidFill>
                  <a:srgbClr val="002060"/>
                </a:solidFill>
              </a:rPr>
              <a:t> Generation		    5% of the 4,000    =	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</a:rPr>
              <a:t>10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th</a:t>
            </a:r>
            <a:r>
              <a:rPr lang="en-US" sz="2000" b="1" dirty="0" smtClean="0">
                <a:solidFill>
                  <a:srgbClr val="002060"/>
                </a:solidFill>
              </a:rPr>
              <a:t> Generation		    5% of the 4,000    =	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</a:rPr>
              <a:t>11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th</a:t>
            </a:r>
            <a:r>
              <a:rPr lang="en-US" sz="2000" b="1" dirty="0" smtClean="0">
                <a:solidFill>
                  <a:srgbClr val="002060"/>
                </a:solidFill>
              </a:rPr>
              <a:t> Generation		    5% of the 4,000    =	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</a:rPr>
              <a:t>12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th</a:t>
            </a:r>
            <a:r>
              <a:rPr lang="en-US" sz="2000" b="1" dirty="0" smtClean="0">
                <a:solidFill>
                  <a:srgbClr val="002060"/>
                </a:solidFill>
              </a:rPr>
              <a:t> Generation onwards 	    PS of 1.5%              =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</a:rPr>
              <a:t>		</a:t>
            </a: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Copyright © 2014 </a:t>
            </a:r>
            <a:r>
              <a:rPr lang="en-US" sz="1200" b="1" dirty="0" smtClean="0">
                <a:hlinkClick r:id="rId4"/>
              </a:rPr>
              <a:t>DXN TRIPLICA TEAM</a:t>
            </a:r>
            <a:r>
              <a:rPr lang="en-US" sz="1200" b="1" dirty="0" smtClean="0"/>
              <a:t> </a:t>
            </a:r>
            <a:r>
              <a:rPr lang="en-US" sz="1200" b="1" dirty="0" smtClean="0">
                <a:latin typeface="Arial Narrow"/>
              </a:rPr>
              <a:t>│ </a:t>
            </a:r>
            <a:r>
              <a:rPr lang="en-US" sz="1200" b="1" dirty="0" smtClean="0">
                <a:latin typeface="Arial Narrow"/>
                <a:hlinkClick r:id="rId5"/>
              </a:rPr>
              <a:t>www.marktacorda.mydxn.net</a:t>
            </a:r>
            <a:r>
              <a:rPr lang="en-US" sz="1200" b="1" dirty="0" smtClean="0">
                <a:latin typeface="Arial Narrow"/>
              </a:rPr>
              <a:t> | </a:t>
            </a:r>
            <a:r>
              <a:rPr lang="en-US" sz="1200" b="1" dirty="0" smtClean="0">
                <a:latin typeface="Arial Narrow"/>
                <a:hlinkClick r:id="rId6"/>
              </a:rPr>
              <a:t>www.dxnbarcelona.dxnnet.com</a:t>
            </a:r>
            <a:endParaRPr lang="fil-PH" sz="1200" b="1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27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3801</TotalTime>
  <Words>1169</Words>
  <Application>Microsoft Office PowerPoint</Application>
  <PresentationFormat>On-screen Show (4:3)</PresentationFormat>
  <Paragraphs>445</Paragraphs>
  <Slides>34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Office Theme</vt:lpstr>
      <vt:lpstr>CorelDRAW</vt:lpstr>
      <vt:lpstr>Acrobat Document</vt:lpstr>
      <vt:lpstr>Icing On the Cake</vt:lpstr>
      <vt:lpstr>Slide 2</vt:lpstr>
      <vt:lpstr>Icing on the Cake</vt:lpstr>
      <vt:lpstr>Slide 4</vt:lpstr>
      <vt:lpstr>Slide 5</vt:lpstr>
      <vt:lpstr>Other Advantages</vt:lpstr>
      <vt:lpstr>2 Sources of Bonus From Icing</vt:lpstr>
      <vt:lpstr>Country With Icing</vt:lpstr>
      <vt:lpstr>Income Structure For The Php8,000 Package</vt:lpstr>
      <vt:lpstr>Slide 10</vt:lpstr>
      <vt:lpstr>Slide 11</vt:lpstr>
      <vt:lpstr>Slide 12</vt:lpstr>
      <vt:lpstr>Icing And SIMP</vt:lpstr>
      <vt:lpstr>Strategy</vt:lpstr>
      <vt:lpstr>Slide 15</vt:lpstr>
      <vt:lpstr>Diamond Plan 1</vt:lpstr>
      <vt:lpstr>Slide 17</vt:lpstr>
      <vt:lpstr>Slide 18</vt:lpstr>
      <vt:lpstr>Icing on Cake</vt:lpstr>
      <vt:lpstr>Slide 20</vt:lpstr>
      <vt:lpstr>Become A Star Diamond   in 6 Months</vt:lpstr>
      <vt:lpstr>Bonus from Icing on the Cake ( 1 Unit )</vt:lpstr>
      <vt:lpstr>Total Bonus As A Star Diamond on the 6th Month</vt:lpstr>
      <vt:lpstr>Slide 24</vt:lpstr>
      <vt:lpstr>Slide 25</vt:lpstr>
      <vt:lpstr>1st Batch of Crown Diamond</vt:lpstr>
      <vt:lpstr>2nd Batch of Crown Diamond</vt:lpstr>
      <vt:lpstr>Future Crown Diamond</vt:lpstr>
      <vt:lpstr>Vision 20-20</vt:lpstr>
      <vt:lpstr>7 To 10 Years Plan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DXN</dc:creator>
  <cp:lastModifiedBy>MARK TACORDA</cp:lastModifiedBy>
  <cp:revision>204</cp:revision>
  <cp:lastPrinted>2014-07-01T05:56:40Z</cp:lastPrinted>
  <dcterms:created xsi:type="dcterms:W3CDTF">2014-04-29T02:18:48Z</dcterms:created>
  <dcterms:modified xsi:type="dcterms:W3CDTF">2015-03-14T22:59:38Z</dcterms:modified>
</cp:coreProperties>
</file>